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79" r:id="rId6"/>
    <p:sldId id="260" r:id="rId7"/>
    <p:sldId id="266" r:id="rId8"/>
    <p:sldId id="267" r:id="rId9"/>
    <p:sldId id="261" r:id="rId10"/>
    <p:sldId id="269" r:id="rId11"/>
    <p:sldId id="270" r:id="rId12"/>
    <p:sldId id="271" r:id="rId13"/>
    <p:sldId id="280" r:id="rId14"/>
    <p:sldId id="281" r:id="rId15"/>
    <p:sldId id="282" r:id="rId16"/>
    <p:sldId id="283" r:id="rId17"/>
    <p:sldId id="284" r:id="rId18"/>
    <p:sldId id="285" r:id="rId19"/>
    <p:sldId id="262" r:id="rId20"/>
    <p:sldId id="263" r:id="rId21"/>
    <p:sldId id="278" r:id="rId22"/>
    <p:sldId id="264" r:id="rId23"/>
    <p:sldId id="273" r:id="rId24"/>
    <p:sldId id="276" r:id="rId25"/>
    <p:sldId id="274" r:id="rId26"/>
    <p:sldId id="275" r:id="rId27"/>
    <p:sldId id="277" r:id="rId28"/>
    <p:sldId id="272" r:id="rId29"/>
    <p:sldId id="265" r:id="rId3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331"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B214426-F638-4A4E-B92C-E49EBD46080A}" type="datetimeFigureOut">
              <a:rPr lang="en-GB" smtClean="0"/>
              <a:t>25/06/2014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6E2EEEA1-E15F-4D88-8E9D-B315E17B9851}" type="slidenum">
              <a:rPr lang="en-GB" smtClean="0"/>
              <a:t>‹#›</a:t>
            </a:fld>
            <a:endParaRPr lang="en-GB"/>
          </a:p>
        </p:txBody>
      </p:sp>
    </p:spTree>
    <p:extLst>
      <p:ext uri="{BB962C8B-B14F-4D97-AF65-F5344CB8AC3E}">
        <p14:creationId xmlns:p14="http://schemas.microsoft.com/office/powerpoint/2010/main" val="2790872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1pPr>
            <a:lvl2pPr eaLnBrk="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2pPr>
            <a:lvl3pPr eaLnBrk="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3pPr>
            <a:lvl4pPr eaLnBrk="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4pPr>
            <a:lvl5pPr eaLnBrk="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9pPr>
          </a:lstStyle>
          <a:p>
            <a:pPr eaLnBrk="1">
              <a:buFont typeface="Times New Roman" pitchFamily="18" charset="0"/>
              <a:buNone/>
            </a:pPr>
            <a:fld id="{976BC699-5B50-4513-B333-E121178DD92B}" type="slidenum">
              <a:rPr lang="en-GB" altLang="en-US" smtClean="0">
                <a:solidFill>
                  <a:srgbClr val="000000"/>
                </a:solidFill>
                <a:latin typeface="Tahoma" pitchFamily="34" charset="0"/>
              </a:rPr>
              <a:pPr eaLnBrk="1">
                <a:buFont typeface="Times New Roman" pitchFamily="18" charset="0"/>
                <a:buNone/>
              </a:pPr>
              <a:t>13</a:t>
            </a:fld>
            <a:endParaRPr lang="en-GB" altLang="en-US" smtClean="0">
              <a:solidFill>
                <a:srgbClr val="000000"/>
              </a:solidFill>
              <a:latin typeface="Tahoma" pitchFamily="34" charset="0"/>
            </a:endParaRPr>
          </a:p>
        </p:txBody>
      </p:sp>
      <p:sp>
        <p:nvSpPr>
          <p:cNvPr id="71683" name="Rectangle 2"/>
          <p:cNvSpPr>
            <a:spLocks noGrp="1" noRot="1" noChangeAspect="1" noChangeArrowheads="1" noTextEdit="1"/>
          </p:cNvSpPr>
          <p:nvPr>
            <p:ph type="sldImg"/>
          </p:nvPr>
        </p:nvSpPr>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1pPr>
            <a:lvl2pPr eaLnBrk="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2pPr>
            <a:lvl3pPr eaLnBrk="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3pPr>
            <a:lvl4pPr eaLnBrk="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4pPr>
            <a:lvl5pPr eaLnBrk="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9pPr>
          </a:lstStyle>
          <a:p>
            <a:pPr eaLnBrk="1">
              <a:buFont typeface="Times New Roman" pitchFamily="18" charset="0"/>
              <a:buNone/>
            </a:pPr>
            <a:fld id="{19278662-56B5-4A16-80B0-9E3BCC38DDF3}" type="slidenum">
              <a:rPr lang="en-GB" altLang="en-US" smtClean="0">
                <a:solidFill>
                  <a:srgbClr val="000000"/>
                </a:solidFill>
                <a:latin typeface="Tahoma" pitchFamily="34" charset="0"/>
              </a:rPr>
              <a:pPr eaLnBrk="1">
                <a:buFont typeface="Times New Roman" pitchFamily="18" charset="0"/>
                <a:buNone/>
              </a:pPr>
              <a:t>14</a:t>
            </a:fld>
            <a:endParaRPr lang="en-GB" altLang="en-US" smtClean="0">
              <a:solidFill>
                <a:srgbClr val="000000"/>
              </a:solidFill>
              <a:latin typeface="Tahoma" pitchFamily="34" charset="0"/>
            </a:endParaRPr>
          </a:p>
        </p:txBody>
      </p:sp>
      <p:sp>
        <p:nvSpPr>
          <p:cNvPr id="72707" name="Rectangle 2"/>
          <p:cNvSpPr>
            <a:spLocks noGrp="1" noRot="1" noChangeAspect="1" noChangeArrowheads="1" noTextEdit="1"/>
          </p:cNvSpPr>
          <p:nvPr>
            <p:ph type="sldImg"/>
          </p:nvPr>
        </p:nvSpPr>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1pPr>
            <a:lvl2pPr eaLnBrk="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2pPr>
            <a:lvl3pPr eaLnBrk="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3pPr>
            <a:lvl4pPr eaLnBrk="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4pPr>
            <a:lvl5pPr eaLnBrk="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9pPr>
          </a:lstStyle>
          <a:p>
            <a:pPr eaLnBrk="1">
              <a:buFont typeface="Times New Roman" pitchFamily="18" charset="0"/>
              <a:buNone/>
            </a:pPr>
            <a:fld id="{54D0C8B8-CCEB-480E-9AD9-0153852A6F9F}" type="slidenum">
              <a:rPr lang="en-GB" altLang="en-US" smtClean="0">
                <a:solidFill>
                  <a:srgbClr val="000000"/>
                </a:solidFill>
                <a:latin typeface="Tahoma" pitchFamily="34" charset="0"/>
              </a:rPr>
              <a:pPr eaLnBrk="1">
                <a:buFont typeface="Times New Roman" pitchFamily="18" charset="0"/>
                <a:buNone/>
              </a:pPr>
              <a:t>15</a:t>
            </a:fld>
            <a:endParaRPr lang="en-GB" altLang="en-US" smtClean="0">
              <a:solidFill>
                <a:srgbClr val="000000"/>
              </a:solidFill>
              <a:latin typeface="Tahoma" pitchFamily="34" charset="0"/>
            </a:endParaRPr>
          </a:p>
        </p:txBody>
      </p:sp>
      <p:sp>
        <p:nvSpPr>
          <p:cNvPr id="73731" name="Rectangle 2"/>
          <p:cNvSpPr>
            <a:spLocks noGrp="1" noRot="1" noChangeAspect="1" noChangeArrowheads="1" noTextEdit="1"/>
          </p:cNvSpPr>
          <p:nvPr>
            <p:ph type="sldImg"/>
          </p:nvPr>
        </p:nvSpPr>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1pPr>
            <a:lvl2pPr eaLnBrk="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2pPr>
            <a:lvl3pPr eaLnBrk="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3pPr>
            <a:lvl4pPr eaLnBrk="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4pPr>
            <a:lvl5pPr eaLnBrk="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9pPr>
          </a:lstStyle>
          <a:p>
            <a:pPr eaLnBrk="1">
              <a:buFont typeface="Times New Roman" pitchFamily="18" charset="0"/>
              <a:buNone/>
            </a:pPr>
            <a:fld id="{F577EE62-309C-4CA6-A532-1081A4D15417}" type="slidenum">
              <a:rPr lang="en-GB" altLang="en-US" smtClean="0">
                <a:solidFill>
                  <a:srgbClr val="000000"/>
                </a:solidFill>
                <a:latin typeface="Tahoma" pitchFamily="34" charset="0"/>
              </a:rPr>
              <a:pPr eaLnBrk="1">
                <a:buFont typeface="Times New Roman" pitchFamily="18" charset="0"/>
                <a:buNone/>
              </a:pPr>
              <a:t>16</a:t>
            </a:fld>
            <a:endParaRPr lang="en-GB" altLang="en-US" smtClean="0">
              <a:solidFill>
                <a:srgbClr val="000000"/>
              </a:solidFill>
              <a:latin typeface="Tahoma" pitchFamily="34" charset="0"/>
            </a:endParaRPr>
          </a:p>
        </p:txBody>
      </p:sp>
      <p:sp>
        <p:nvSpPr>
          <p:cNvPr id="74755" name="Rectangle 2"/>
          <p:cNvSpPr>
            <a:spLocks noGrp="1" noRot="1" noChangeAspect="1" noChangeArrowheads="1" noTextEdit="1"/>
          </p:cNvSpPr>
          <p:nvPr>
            <p:ph type="sldImg"/>
          </p:nvPr>
        </p:nvSpPr>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1pPr>
            <a:lvl2pPr eaLnBrk="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2pPr>
            <a:lvl3pPr eaLnBrk="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3pPr>
            <a:lvl4pPr eaLnBrk="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4pPr>
            <a:lvl5pPr eaLnBrk="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9pPr>
          </a:lstStyle>
          <a:p>
            <a:pPr eaLnBrk="1">
              <a:buFont typeface="Times New Roman" pitchFamily="18" charset="0"/>
              <a:buNone/>
            </a:pPr>
            <a:fld id="{514C6092-6BAE-4AE1-A4B7-6B61EE8DCD79}" type="slidenum">
              <a:rPr lang="en-GB" altLang="en-US" smtClean="0">
                <a:solidFill>
                  <a:srgbClr val="000000"/>
                </a:solidFill>
                <a:latin typeface="Tahoma" pitchFamily="34" charset="0"/>
              </a:rPr>
              <a:pPr eaLnBrk="1">
                <a:buFont typeface="Times New Roman" pitchFamily="18" charset="0"/>
                <a:buNone/>
              </a:pPr>
              <a:t>17</a:t>
            </a:fld>
            <a:endParaRPr lang="en-GB" altLang="en-US" smtClean="0">
              <a:solidFill>
                <a:srgbClr val="000000"/>
              </a:solidFill>
              <a:latin typeface="Tahoma" pitchFamily="34" charset="0"/>
            </a:endParaRPr>
          </a:p>
        </p:txBody>
      </p:sp>
      <p:sp>
        <p:nvSpPr>
          <p:cNvPr id="75779" name="Rectangle 2"/>
          <p:cNvSpPr>
            <a:spLocks noGrp="1" noRot="1" noChangeAspect="1" noChangeArrowheads="1" noTextEdit="1"/>
          </p:cNvSpPr>
          <p:nvPr>
            <p:ph type="sldImg"/>
          </p:nvPr>
        </p:nvSpPr>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1pPr>
            <a:lvl2pPr eaLnBrk="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2pPr>
            <a:lvl3pPr eaLnBrk="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3pPr>
            <a:lvl4pPr eaLnBrk="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4pPr>
            <a:lvl5pPr eaLnBrk="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663310" algn="l"/>
                <a:tab pos="1326619" algn="l"/>
                <a:tab pos="1989929" algn="l"/>
                <a:tab pos="2653238" algn="l"/>
              </a:tabLst>
              <a:defRPr>
                <a:solidFill>
                  <a:schemeClr val="tx1"/>
                </a:solidFill>
                <a:latin typeface="Arial" charset="0"/>
                <a:ea typeface="Arial Unicode MS" pitchFamily="34" charset="-128"/>
                <a:cs typeface="Arial Unicode MS" pitchFamily="34" charset="-128"/>
              </a:defRPr>
            </a:lvl9pPr>
          </a:lstStyle>
          <a:p>
            <a:pPr eaLnBrk="1">
              <a:buFont typeface="Times New Roman" pitchFamily="18" charset="0"/>
              <a:buNone/>
            </a:pPr>
            <a:fld id="{11FE7F44-9F4C-43FD-81C6-6C936D128634}" type="slidenum">
              <a:rPr lang="en-US" altLang="en-US" smtClean="0">
                <a:solidFill>
                  <a:srgbClr val="000000"/>
                </a:solidFill>
                <a:latin typeface="Tahoma" pitchFamily="34" charset="0"/>
              </a:rPr>
              <a:pPr eaLnBrk="1">
                <a:buFont typeface="Times New Roman" pitchFamily="18" charset="0"/>
                <a:buNone/>
              </a:pPr>
              <a:t>18</a:t>
            </a:fld>
            <a:endParaRPr lang="en-US" altLang="en-US" smtClean="0">
              <a:solidFill>
                <a:srgbClr val="000000"/>
              </a:solidFill>
              <a:latin typeface="Tahoma" pitchFamily="34" charset="0"/>
            </a:endParaRPr>
          </a:p>
        </p:txBody>
      </p:sp>
      <p:sp>
        <p:nvSpPr>
          <p:cNvPr id="77827" name="Text Box 1"/>
          <p:cNvSpPr txBox="1">
            <a:spLocks noChangeArrowheads="1"/>
          </p:cNvSpPr>
          <p:nvPr/>
        </p:nvSpPr>
        <p:spPr bwMode="auto">
          <a:xfrm>
            <a:off x="1131994" y="744314"/>
            <a:ext cx="4532259" cy="3723042"/>
          </a:xfrm>
          <a:prstGeom prst="rect">
            <a:avLst/>
          </a:prstGeom>
          <a:solidFill>
            <a:srgbClr val="FFFFFF"/>
          </a:solidFill>
          <a:ln w="9360">
            <a:solidFill>
              <a:srgbClr val="000000"/>
            </a:solidFill>
            <a:miter lim="800000"/>
            <a:headEnd/>
            <a:tailEnd/>
          </a:ln>
        </p:spPr>
        <p:txBody>
          <a:bodyPr wrap="none" lIns="83786" tIns="41893" rIns="83786" bIns="41893" anchor="ctr"/>
          <a:lstStyle/>
          <a:p>
            <a:endParaRPr lang="en-US" altLang="en-US"/>
          </a:p>
        </p:txBody>
      </p:sp>
      <p:sp>
        <p:nvSpPr>
          <p:cNvPr id="77828" name="Rectangle 2"/>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45EE1C4-7B49-45D9-B177-531AF44AA3C2}" type="datetimeFigureOut">
              <a:rPr lang="en-GB" smtClean="0"/>
              <a:t>25/06/2014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6D1266-136D-4F1E-86C8-9B8FB7E92CF2}" type="slidenum">
              <a:rPr lang="en-GB" smtClean="0"/>
              <a:t>‹#›</a:t>
            </a:fld>
            <a:endParaRPr lang="en-GB"/>
          </a:p>
        </p:txBody>
      </p:sp>
    </p:spTree>
    <p:extLst>
      <p:ext uri="{BB962C8B-B14F-4D97-AF65-F5344CB8AC3E}">
        <p14:creationId xmlns:p14="http://schemas.microsoft.com/office/powerpoint/2010/main" val="1709854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5EE1C4-7B49-45D9-B177-531AF44AA3C2}" type="datetimeFigureOut">
              <a:rPr lang="en-GB" smtClean="0"/>
              <a:t>25/06/2014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6D1266-136D-4F1E-86C8-9B8FB7E92CF2}" type="slidenum">
              <a:rPr lang="en-GB" smtClean="0"/>
              <a:t>‹#›</a:t>
            </a:fld>
            <a:endParaRPr lang="en-GB"/>
          </a:p>
        </p:txBody>
      </p:sp>
    </p:spTree>
    <p:extLst>
      <p:ext uri="{BB962C8B-B14F-4D97-AF65-F5344CB8AC3E}">
        <p14:creationId xmlns:p14="http://schemas.microsoft.com/office/powerpoint/2010/main" val="3064711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5EE1C4-7B49-45D9-B177-531AF44AA3C2}" type="datetimeFigureOut">
              <a:rPr lang="en-GB" smtClean="0"/>
              <a:t>25/06/2014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6D1266-136D-4F1E-86C8-9B8FB7E92CF2}" type="slidenum">
              <a:rPr lang="en-GB" smtClean="0"/>
              <a:t>‹#›</a:t>
            </a:fld>
            <a:endParaRPr lang="en-GB"/>
          </a:p>
        </p:txBody>
      </p:sp>
    </p:spTree>
    <p:extLst>
      <p:ext uri="{BB962C8B-B14F-4D97-AF65-F5344CB8AC3E}">
        <p14:creationId xmlns:p14="http://schemas.microsoft.com/office/powerpoint/2010/main" val="155872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5EE1C4-7B49-45D9-B177-531AF44AA3C2}" type="datetimeFigureOut">
              <a:rPr lang="en-GB" smtClean="0"/>
              <a:t>25/06/2014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6D1266-136D-4F1E-86C8-9B8FB7E92CF2}" type="slidenum">
              <a:rPr lang="en-GB" smtClean="0"/>
              <a:t>‹#›</a:t>
            </a:fld>
            <a:endParaRPr lang="en-GB"/>
          </a:p>
        </p:txBody>
      </p:sp>
    </p:spTree>
    <p:extLst>
      <p:ext uri="{BB962C8B-B14F-4D97-AF65-F5344CB8AC3E}">
        <p14:creationId xmlns:p14="http://schemas.microsoft.com/office/powerpoint/2010/main" val="2239478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5EE1C4-7B49-45D9-B177-531AF44AA3C2}" type="datetimeFigureOut">
              <a:rPr lang="en-GB" smtClean="0"/>
              <a:t>25/06/2014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6D1266-136D-4F1E-86C8-9B8FB7E92CF2}" type="slidenum">
              <a:rPr lang="en-GB" smtClean="0"/>
              <a:t>‹#›</a:t>
            </a:fld>
            <a:endParaRPr lang="en-GB"/>
          </a:p>
        </p:txBody>
      </p:sp>
    </p:spTree>
    <p:extLst>
      <p:ext uri="{BB962C8B-B14F-4D97-AF65-F5344CB8AC3E}">
        <p14:creationId xmlns:p14="http://schemas.microsoft.com/office/powerpoint/2010/main" val="1010262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45EE1C4-7B49-45D9-B177-531AF44AA3C2}" type="datetimeFigureOut">
              <a:rPr lang="en-GB" smtClean="0"/>
              <a:t>25/06/2014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6D1266-136D-4F1E-86C8-9B8FB7E92CF2}" type="slidenum">
              <a:rPr lang="en-GB" smtClean="0"/>
              <a:t>‹#›</a:t>
            </a:fld>
            <a:endParaRPr lang="en-GB"/>
          </a:p>
        </p:txBody>
      </p:sp>
    </p:spTree>
    <p:extLst>
      <p:ext uri="{BB962C8B-B14F-4D97-AF65-F5344CB8AC3E}">
        <p14:creationId xmlns:p14="http://schemas.microsoft.com/office/powerpoint/2010/main" val="3421441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45EE1C4-7B49-45D9-B177-531AF44AA3C2}" type="datetimeFigureOut">
              <a:rPr lang="en-GB" smtClean="0"/>
              <a:t>25/06/2014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6D1266-136D-4F1E-86C8-9B8FB7E92CF2}" type="slidenum">
              <a:rPr lang="en-GB" smtClean="0"/>
              <a:t>‹#›</a:t>
            </a:fld>
            <a:endParaRPr lang="en-GB"/>
          </a:p>
        </p:txBody>
      </p:sp>
    </p:spTree>
    <p:extLst>
      <p:ext uri="{BB962C8B-B14F-4D97-AF65-F5344CB8AC3E}">
        <p14:creationId xmlns:p14="http://schemas.microsoft.com/office/powerpoint/2010/main" val="353309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45EE1C4-7B49-45D9-B177-531AF44AA3C2}" type="datetimeFigureOut">
              <a:rPr lang="en-GB" smtClean="0"/>
              <a:t>25/06/2014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6D1266-136D-4F1E-86C8-9B8FB7E92CF2}" type="slidenum">
              <a:rPr lang="en-GB" smtClean="0"/>
              <a:t>‹#›</a:t>
            </a:fld>
            <a:endParaRPr lang="en-GB"/>
          </a:p>
        </p:txBody>
      </p:sp>
    </p:spTree>
    <p:extLst>
      <p:ext uri="{BB962C8B-B14F-4D97-AF65-F5344CB8AC3E}">
        <p14:creationId xmlns:p14="http://schemas.microsoft.com/office/powerpoint/2010/main" val="2032109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EE1C4-7B49-45D9-B177-531AF44AA3C2}" type="datetimeFigureOut">
              <a:rPr lang="en-GB" smtClean="0"/>
              <a:t>25/06/2014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6D1266-136D-4F1E-86C8-9B8FB7E92CF2}" type="slidenum">
              <a:rPr lang="en-GB" smtClean="0"/>
              <a:t>‹#›</a:t>
            </a:fld>
            <a:endParaRPr lang="en-GB"/>
          </a:p>
        </p:txBody>
      </p:sp>
    </p:spTree>
    <p:extLst>
      <p:ext uri="{BB962C8B-B14F-4D97-AF65-F5344CB8AC3E}">
        <p14:creationId xmlns:p14="http://schemas.microsoft.com/office/powerpoint/2010/main" val="167793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EE1C4-7B49-45D9-B177-531AF44AA3C2}" type="datetimeFigureOut">
              <a:rPr lang="en-GB" smtClean="0"/>
              <a:t>25/06/2014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6D1266-136D-4F1E-86C8-9B8FB7E92CF2}" type="slidenum">
              <a:rPr lang="en-GB" smtClean="0"/>
              <a:t>‹#›</a:t>
            </a:fld>
            <a:endParaRPr lang="en-GB"/>
          </a:p>
        </p:txBody>
      </p:sp>
    </p:spTree>
    <p:extLst>
      <p:ext uri="{BB962C8B-B14F-4D97-AF65-F5344CB8AC3E}">
        <p14:creationId xmlns:p14="http://schemas.microsoft.com/office/powerpoint/2010/main" val="408989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EE1C4-7B49-45D9-B177-531AF44AA3C2}" type="datetimeFigureOut">
              <a:rPr lang="en-GB" smtClean="0"/>
              <a:t>25/06/2014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6D1266-136D-4F1E-86C8-9B8FB7E92CF2}" type="slidenum">
              <a:rPr lang="en-GB" smtClean="0"/>
              <a:t>‹#›</a:t>
            </a:fld>
            <a:endParaRPr lang="en-GB"/>
          </a:p>
        </p:txBody>
      </p:sp>
    </p:spTree>
    <p:extLst>
      <p:ext uri="{BB962C8B-B14F-4D97-AF65-F5344CB8AC3E}">
        <p14:creationId xmlns:p14="http://schemas.microsoft.com/office/powerpoint/2010/main" val="76419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EE1C4-7B49-45D9-B177-531AF44AA3C2}" type="datetimeFigureOut">
              <a:rPr lang="en-GB" smtClean="0"/>
              <a:t>25/06/2014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D1266-136D-4F1E-86C8-9B8FB7E92CF2}" type="slidenum">
              <a:rPr lang="en-GB" smtClean="0"/>
              <a:t>‹#›</a:t>
            </a:fld>
            <a:endParaRPr lang="en-GB"/>
          </a:p>
        </p:txBody>
      </p:sp>
    </p:spTree>
    <p:extLst>
      <p:ext uri="{BB962C8B-B14F-4D97-AF65-F5344CB8AC3E}">
        <p14:creationId xmlns:p14="http://schemas.microsoft.com/office/powerpoint/2010/main" val="45229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wmf"/><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369884"/>
            <a:ext cx="3456384" cy="96778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5085184"/>
            <a:ext cx="1606464" cy="1537188"/>
          </a:xfrm>
          <a:prstGeom prst="rect">
            <a:avLst/>
          </a:prstGeom>
        </p:spPr>
      </p:pic>
      <p:sp>
        <p:nvSpPr>
          <p:cNvPr id="8" name="Rectangle 1"/>
          <p:cNvSpPr>
            <a:spLocks noChangeArrowheads="1"/>
          </p:cNvSpPr>
          <p:nvPr/>
        </p:nvSpPr>
        <p:spPr bwMode="auto">
          <a:xfrm>
            <a:off x="457200" y="3543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Arial" charset="0"/>
              </a:rPr>
              <a:t/>
            </a:r>
            <a:br>
              <a:rPr kumimoji="0" lang="en-US" altLang="en-US" sz="1800" b="0" i="0" u="none" strike="noStrike" cap="none" normalizeH="0" baseline="0" smtClean="0">
                <a:ln>
                  <a:noFill/>
                </a:ln>
                <a:solidFill>
                  <a:schemeClr val="tx1"/>
                </a:solidFill>
                <a:effectLst/>
                <a:latin typeface="Arial" charset="0"/>
                <a:cs typeface="Arial" charset="0"/>
              </a:rPr>
            </a:b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 name="Title 8"/>
          <p:cNvSpPr>
            <a:spLocks noGrp="1"/>
          </p:cNvSpPr>
          <p:nvPr>
            <p:ph type="ctrTitle"/>
          </p:nvPr>
        </p:nvSpPr>
        <p:spPr>
          <a:xfrm>
            <a:off x="683568" y="908720"/>
            <a:ext cx="7772400" cy="1470025"/>
          </a:xfrm>
        </p:spPr>
        <p:txBody>
          <a:bodyPr>
            <a:noAutofit/>
          </a:bodyPr>
          <a:lstStyle/>
          <a:p>
            <a:r>
              <a:rPr lang="en-GB" sz="3600" b="1" dirty="0" smtClean="0"/>
              <a:t>Using Entity Resolution to Enhance Criminal Network Disruption by Targeting Appropriate Offenders</a:t>
            </a:r>
            <a:endParaRPr lang="en-GB" sz="3600" b="1" dirty="0"/>
          </a:p>
        </p:txBody>
      </p:sp>
      <p:sp>
        <p:nvSpPr>
          <p:cNvPr id="12" name="Title 8"/>
          <p:cNvSpPr txBox="1">
            <a:spLocks/>
          </p:cNvSpPr>
          <p:nvPr/>
        </p:nvSpPr>
        <p:spPr>
          <a:xfrm>
            <a:off x="683568" y="3284984"/>
            <a:ext cx="7772400"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t>Dr Rick Adderley</a:t>
            </a:r>
          </a:p>
          <a:p>
            <a:r>
              <a:rPr lang="en-GB" sz="2700" dirty="0" smtClean="0"/>
              <a:t>A E Solutions (BI) Ltd</a:t>
            </a:r>
          </a:p>
          <a:p>
            <a:r>
              <a:rPr lang="en-GB" sz="2100" dirty="0" smtClean="0"/>
              <a:t>www.a-esolutions.com</a:t>
            </a:r>
            <a:endParaRPr lang="en-GB" sz="2100" dirty="0"/>
          </a:p>
        </p:txBody>
      </p:sp>
    </p:spTree>
    <p:extLst>
      <p:ext uri="{BB962C8B-B14F-4D97-AF65-F5344CB8AC3E}">
        <p14:creationId xmlns:p14="http://schemas.microsoft.com/office/powerpoint/2010/main" val="3657412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Entity Resolution</a:t>
            </a:r>
            <a:endParaRPr lang="en-GB" dirty="0"/>
          </a:p>
        </p:txBody>
      </p:sp>
      <p:pic>
        <p:nvPicPr>
          <p:cNvPr id="6" name="Picture 5"/>
          <p:cNvPicPr/>
          <p:nvPr/>
        </p:nvPicPr>
        <p:blipFill rotWithShape="1">
          <a:blip r:embed="rId2"/>
          <a:srcRect l="25915" r="25915" b="55313"/>
          <a:stretch/>
        </p:blipFill>
        <p:spPr>
          <a:xfrm>
            <a:off x="899592" y="1886277"/>
            <a:ext cx="3888432" cy="2838867"/>
          </a:xfrm>
          <a:prstGeom prst="rect">
            <a:avLst/>
          </a:prstGeom>
        </p:spPr>
      </p:pic>
      <p:pic>
        <p:nvPicPr>
          <p:cNvPr id="7" name="Picture 6"/>
          <p:cNvPicPr/>
          <p:nvPr/>
        </p:nvPicPr>
        <p:blipFill rotWithShape="1">
          <a:blip r:embed="rId3"/>
          <a:srcRect l="17084" r="41628" b="32580"/>
          <a:stretch/>
        </p:blipFill>
        <p:spPr bwMode="auto">
          <a:xfrm>
            <a:off x="5652120" y="1493458"/>
            <a:ext cx="3168352" cy="452783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899592" y="5429966"/>
            <a:ext cx="3702809"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3 ½ Minutes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639990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Entity Resolution</a:t>
            </a:r>
            <a:endParaRPr lang="en-GB" dirty="0"/>
          </a:p>
        </p:txBody>
      </p:sp>
      <p:sp>
        <p:nvSpPr>
          <p:cNvPr id="3" name="Rectangle 2"/>
          <p:cNvSpPr/>
          <p:nvPr/>
        </p:nvSpPr>
        <p:spPr>
          <a:xfrm>
            <a:off x="2725979" y="1340768"/>
            <a:ext cx="3749489"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30 Test Runs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Rectangle 3"/>
          <p:cNvSpPr/>
          <p:nvPr/>
        </p:nvSpPr>
        <p:spPr>
          <a:xfrm>
            <a:off x="2339752" y="2780928"/>
            <a:ext cx="2520280" cy="1440160"/>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Fields</a:t>
            </a:r>
            <a:endParaRPr lang="en-GB" sz="2400" b="1" dirty="0">
              <a:solidFill>
                <a:schemeClr val="tx1"/>
              </a:solidFill>
            </a:endParaRPr>
          </a:p>
        </p:txBody>
      </p:sp>
      <p:sp>
        <p:nvSpPr>
          <p:cNvPr id="8" name="Rectangle 7"/>
          <p:cNvSpPr/>
          <p:nvPr/>
        </p:nvSpPr>
        <p:spPr>
          <a:xfrm>
            <a:off x="4499992" y="3085728"/>
            <a:ext cx="2520280" cy="1440160"/>
          </a:xfrm>
          <a:prstGeom prst="rect">
            <a:avLst/>
          </a:prstGeom>
          <a:solidFill>
            <a:srgbClr val="FF0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Relevance</a:t>
            </a:r>
            <a:endParaRPr lang="en-GB" sz="2400" b="1" dirty="0">
              <a:solidFill>
                <a:schemeClr val="tx1"/>
              </a:solidFill>
            </a:endParaRPr>
          </a:p>
        </p:txBody>
      </p:sp>
      <p:sp>
        <p:nvSpPr>
          <p:cNvPr id="9" name="Rectangle 8"/>
          <p:cNvSpPr/>
          <p:nvPr/>
        </p:nvSpPr>
        <p:spPr>
          <a:xfrm>
            <a:off x="2195736" y="3933056"/>
            <a:ext cx="2520280" cy="1440160"/>
          </a:xfrm>
          <a:prstGeom prst="rect">
            <a:avLst/>
          </a:prstGeom>
          <a:solidFill>
            <a:schemeClr val="accent3">
              <a:lumMod val="75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Probability</a:t>
            </a:r>
            <a:endParaRPr lang="en-GB" sz="2400" b="1" dirty="0">
              <a:solidFill>
                <a:schemeClr val="tx1"/>
              </a:solidFill>
            </a:endParaRPr>
          </a:p>
        </p:txBody>
      </p:sp>
      <p:sp>
        <p:nvSpPr>
          <p:cNvPr id="10" name="Rectangle 9"/>
          <p:cNvSpPr/>
          <p:nvPr/>
        </p:nvSpPr>
        <p:spPr>
          <a:xfrm>
            <a:off x="4283968" y="4077072"/>
            <a:ext cx="2520280" cy="1440160"/>
          </a:xfrm>
          <a:prstGeom prst="rect">
            <a:avLst/>
          </a:prstGeom>
          <a:solidFill>
            <a:schemeClr val="accent6">
              <a:lumMod val="75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Analysis</a:t>
            </a:r>
            <a:endParaRPr lang="en-GB" sz="2400" b="1" dirty="0">
              <a:solidFill>
                <a:schemeClr val="tx1"/>
              </a:solidFill>
            </a:endParaRPr>
          </a:p>
        </p:txBody>
      </p:sp>
      <p:grpSp>
        <p:nvGrpSpPr>
          <p:cNvPr id="11" name="Group 10"/>
          <p:cNvGrpSpPr/>
          <p:nvPr/>
        </p:nvGrpSpPr>
        <p:grpSpPr>
          <a:xfrm>
            <a:off x="539552" y="5746030"/>
            <a:ext cx="8161634" cy="923330"/>
            <a:chOff x="351330" y="5665678"/>
            <a:chExt cx="8161634" cy="923330"/>
          </a:xfrm>
        </p:grpSpPr>
        <p:sp>
          <p:nvSpPr>
            <p:cNvPr id="12" name="Rectangle 11"/>
            <p:cNvSpPr/>
            <p:nvPr/>
          </p:nvSpPr>
          <p:spPr>
            <a:xfrm>
              <a:off x="351330" y="5665678"/>
              <a:ext cx="4953985"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88.14% Accurate</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3" name="TextBox 12"/>
            <p:cNvSpPr txBox="1"/>
            <p:nvPr/>
          </p:nvSpPr>
          <p:spPr>
            <a:xfrm>
              <a:off x="5436096" y="6011996"/>
              <a:ext cx="3076868" cy="369332"/>
            </a:xfrm>
            <a:prstGeom prst="rect">
              <a:avLst/>
            </a:prstGeom>
            <a:noFill/>
          </p:spPr>
          <p:txBody>
            <a:bodyPr wrap="none" rtlCol="0">
              <a:spAutoFit/>
            </a:bodyPr>
            <a:lstStyle/>
            <a:p>
              <a:r>
                <a:rPr lang="en-GB" b="1" dirty="0" smtClean="0"/>
                <a:t>Compared with Gold Standard</a:t>
              </a:r>
              <a:endParaRPr lang="en-GB" b="1" dirty="0"/>
            </a:p>
          </p:txBody>
        </p:sp>
      </p:grpSp>
    </p:spTree>
    <p:extLst>
      <p:ext uri="{BB962C8B-B14F-4D97-AF65-F5344CB8AC3E}">
        <p14:creationId xmlns:p14="http://schemas.microsoft.com/office/powerpoint/2010/main" val="3780794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500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Entity Resolution</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665003670"/>
              </p:ext>
            </p:extLst>
          </p:nvPr>
        </p:nvGraphicFramePr>
        <p:xfrm>
          <a:off x="107504" y="1772816"/>
          <a:ext cx="8928994" cy="3816424"/>
        </p:xfrm>
        <a:graphic>
          <a:graphicData uri="http://schemas.openxmlformats.org/drawingml/2006/table">
            <a:tbl>
              <a:tblPr firstRow="1" firstCol="1" bandRow="1">
                <a:tableStyleId>{5C22544A-7EE6-4342-B048-85BDC9FD1C3A}</a:tableStyleId>
              </a:tblPr>
              <a:tblGrid>
                <a:gridCol w="1251331"/>
                <a:gridCol w="1145286"/>
                <a:gridCol w="996824"/>
                <a:gridCol w="1018032"/>
                <a:gridCol w="1314960"/>
                <a:gridCol w="1166495"/>
                <a:gridCol w="1166495"/>
                <a:gridCol w="869571"/>
              </a:tblGrid>
              <a:tr h="477053">
                <a:tc>
                  <a:txBody>
                    <a:bodyPr/>
                    <a:lstStyle/>
                    <a:p>
                      <a:pPr algn="ctr">
                        <a:lnSpc>
                          <a:spcPct val="115000"/>
                        </a:lnSpc>
                        <a:spcBef>
                          <a:spcPts val="600"/>
                        </a:spcBef>
                        <a:spcAft>
                          <a:spcPts val="0"/>
                        </a:spcAft>
                      </a:pPr>
                      <a:r>
                        <a:rPr lang="en-GB" sz="1600" dirty="0" err="1">
                          <a:effectLst/>
                        </a:rPr>
                        <a:t>Nominal_Ref</a:t>
                      </a:r>
                      <a:endParaRPr lang="en-GB" sz="1600" dirty="0">
                        <a:effectLst/>
                        <a:latin typeface="Calibri"/>
                        <a:ea typeface="Times New Roman"/>
                        <a:cs typeface="Times New Roman"/>
                      </a:endParaRPr>
                    </a:p>
                  </a:txBody>
                  <a:tcPr marL="68580" marR="68580" marT="0" marB="0"/>
                </a:tc>
                <a:tc>
                  <a:txBody>
                    <a:bodyPr/>
                    <a:lstStyle/>
                    <a:p>
                      <a:pPr algn="ctr">
                        <a:lnSpc>
                          <a:spcPct val="115000"/>
                        </a:lnSpc>
                        <a:spcBef>
                          <a:spcPts val="600"/>
                        </a:spcBef>
                        <a:spcAft>
                          <a:spcPts val="0"/>
                        </a:spcAft>
                      </a:pPr>
                      <a:r>
                        <a:rPr lang="en-GB" sz="1600" dirty="0">
                          <a:effectLst/>
                        </a:rPr>
                        <a:t>Surname</a:t>
                      </a:r>
                      <a:endParaRPr lang="en-GB" sz="1600" dirty="0">
                        <a:effectLst/>
                        <a:latin typeface="Calibri"/>
                        <a:ea typeface="Times New Roman"/>
                        <a:cs typeface="Times New Roman"/>
                      </a:endParaRPr>
                    </a:p>
                  </a:txBody>
                  <a:tcPr marL="68580" marR="68580" marT="0" marB="0"/>
                </a:tc>
                <a:tc>
                  <a:txBody>
                    <a:bodyPr/>
                    <a:lstStyle/>
                    <a:p>
                      <a:pPr algn="ctr">
                        <a:lnSpc>
                          <a:spcPct val="115000"/>
                        </a:lnSpc>
                        <a:spcBef>
                          <a:spcPts val="600"/>
                        </a:spcBef>
                        <a:spcAft>
                          <a:spcPts val="0"/>
                        </a:spcAft>
                      </a:pPr>
                      <a:r>
                        <a:rPr lang="en-GB" sz="1600" dirty="0">
                          <a:effectLst/>
                        </a:rPr>
                        <a:t>Forename</a:t>
                      </a:r>
                      <a:endParaRPr lang="en-GB" sz="1600" dirty="0">
                        <a:effectLst/>
                        <a:latin typeface="Calibri"/>
                        <a:ea typeface="Times New Roman"/>
                        <a:cs typeface="Times New Roman"/>
                      </a:endParaRPr>
                    </a:p>
                  </a:txBody>
                  <a:tcPr marL="68580" marR="68580" marT="0" marB="0"/>
                </a:tc>
                <a:tc>
                  <a:txBody>
                    <a:bodyPr/>
                    <a:lstStyle/>
                    <a:p>
                      <a:pPr algn="ctr">
                        <a:lnSpc>
                          <a:spcPct val="115000"/>
                        </a:lnSpc>
                        <a:spcBef>
                          <a:spcPts val="600"/>
                        </a:spcBef>
                        <a:spcAft>
                          <a:spcPts val="0"/>
                        </a:spcAft>
                      </a:pPr>
                      <a:r>
                        <a:rPr lang="en-GB" sz="1600">
                          <a:effectLst/>
                        </a:rPr>
                        <a:t>DOB</a:t>
                      </a:r>
                      <a:endParaRPr lang="en-GB" sz="1600">
                        <a:effectLst/>
                        <a:latin typeface="Calibri"/>
                        <a:ea typeface="Times New Roman"/>
                        <a:cs typeface="Times New Roman"/>
                      </a:endParaRPr>
                    </a:p>
                  </a:txBody>
                  <a:tcPr marL="68580" marR="68580" marT="0" marB="0"/>
                </a:tc>
                <a:tc>
                  <a:txBody>
                    <a:bodyPr/>
                    <a:lstStyle/>
                    <a:p>
                      <a:pPr algn="ctr">
                        <a:lnSpc>
                          <a:spcPct val="115000"/>
                        </a:lnSpc>
                        <a:spcBef>
                          <a:spcPts val="600"/>
                        </a:spcBef>
                        <a:spcAft>
                          <a:spcPts val="0"/>
                        </a:spcAft>
                      </a:pPr>
                      <a:r>
                        <a:rPr lang="en-GB" sz="1600" dirty="0" err="1">
                          <a:effectLst/>
                        </a:rPr>
                        <a:t>EntityID</a:t>
                      </a:r>
                      <a:endParaRPr lang="en-GB" sz="1600" dirty="0">
                        <a:effectLst/>
                        <a:latin typeface="Calibri"/>
                        <a:ea typeface="Times New Roman"/>
                        <a:cs typeface="Times New Roman"/>
                      </a:endParaRPr>
                    </a:p>
                  </a:txBody>
                  <a:tcPr marL="68580" marR="68580" marT="0" marB="0"/>
                </a:tc>
                <a:tc>
                  <a:txBody>
                    <a:bodyPr/>
                    <a:lstStyle/>
                    <a:p>
                      <a:pPr algn="ctr">
                        <a:lnSpc>
                          <a:spcPct val="115000"/>
                        </a:lnSpc>
                        <a:spcBef>
                          <a:spcPts val="600"/>
                        </a:spcBef>
                        <a:spcAft>
                          <a:spcPts val="0"/>
                        </a:spcAft>
                      </a:pPr>
                      <a:r>
                        <a:rPr lang="en-GB" sz="1600" dirty="0" err="1">
                          <a:effectLst/>
                        </a:rPr>
                        <a:t>EntityName</a:t>
                      </a:r>
                      <a:endParaRPr lang="en-GB" sz="1600" dirty="0">
                        <a:effectLst/>
                        <a:latin typeface="Calibri"/>
                        <a:ea typeface="Times New Roman"/>
                        <a:cs typeface="Times New Roman"/>
                      </a:endParaRPr>
                    </a:p>
                  </a:txBody>
                  <a:tcPr marL="68580" marR="68580" marT="0" marB="0"/>
                </a:tc>
                <a:tc>
                  <a:txBody>
                    <a:bodyPr/>
                    <a:lstStyle/>
                    <a:p>
                      <a:pPr algn="ctr">
                        <a:lnSpc>
                          <a:spcPct val="115000"/>
                        </a:lnSpc>
                        <a:spcBef>
                          <a:spcPts val="600"/>
                        </a:spcBef>
                        <a:spcAft>
                          <a:spcPts val="0"/>
                        </a:spcAft>
                      </a:pPr>
                      <a:r>
                        <a:rPr lang="en-GB" sz="1600" dirty="0" err="1">
                          <a:effectLst/>
                        </a:rPr>
                        <a:t>AESResultID</a:t>
                      </a:r>
                      <a:endParaRPr lang="en-GB" sz="1600" dirty="0">
                        <a:effectLst/>
                        <a:latin typeface="Calibri"/>
                        <a:ea typeface="Times New Roman"/>
                        <a:cs typeface="Times New Roman"/>
                      </a:endParaRPr>
                    </a:p>
                  </a:txBody>
                  <a:tcPr marL="68580" marR="68580" marT="0" marB="0"/>
                </a:tc>
                <a:tc>
                  <a:txBody>
                    <a:bodyPr/>
                    <a:lstStyle/>
                    <a:p>
                      <a:pPr algn="ctr">
                        <a:lnSpc>
                          <a:spcPct val="115000"/>
                        </a:lnSpc>
                        <a:spcBef>
                          <a:spcPts val="600"/>
                        </a:spcBef>
                        <a:spcAft>
                          <a:spcPts val="0"/>
                        </a:spcAft>
                      </a:pPr>
                      <a:r>
                        <a:rPr lang="en-GB" sz="1600" dirty="0" err="1">
                          <a:effectLst/>
                        </a:rPr>
                        <a:t>AESType</a:t>
                      </a:r>
                      <a:endParaRPr lang="en-GB" sz="1600" dirty="0">
                        <a:effectLst/>
                        <a:latin typeface="Calibri"/>
                        <a:ea typeface="Times New Roman"/>
                        <a:cs typeface="Times New Roman"/>
                      </a:endParaRPr>
                    </a:p>
                  </a:txBody>
                  <a:tcPr marL="68580" marR="68580" marT="0" marB="0"/>
                </a:tc>
              </a:tr>
              <a:tr h="477053">
                <a:tc>
                  <a:txBody>
                    <a:bodyPr/>
                    <a:lstStyle/>
                    <a:p>
                      <a:pPr>
                        <a:lnSpc>
                          <a:spcPct val="115000"/>
                        </a:lnSpc>
                        <a:spcBef>
                          <a:spcPts val="600"/>
                        </a:spcBef>
                        <a:spcAft>
                          <a:spcPts val="0"/>
                        </a:spcAft>
                      </a:pPr>
                      <a:r>
                        <a:rPr lang="en-GB" sz="1600">
                          <a:effectLst/>
                        </a:rPr>
                        <a:t>15923596N</a:t>
                      </a:r>
                      <a:endParaRPr lang="en-GB" sz="1600">
                        <a:effectLst/>
                        <a:latin typeface="Calibri"/>
                        <a:ea typeface="Times New Roman"/>
                        <a:cs typeface="Times New Roman"/>
                      </a:endParaRPr>
                    </a:p>
                  </a:txBody>
                  <a:tcPr marL="68580" marR="68580" marT="0" marB="0" anchor="b"/>
                </a:tc>
                <a:tc>
                  <a:txBody>
                    <a:bodyPr/>
                    <a:lstStyle/>
                    <a:p>
                      <a:pPr>
                        <a:lnSpc>
                          <a:spcPct val="115000"/>
                        </a:lnSpc>
                        <a:spcBef>
                          <a:spcPts val="600"/>
                        </a:spcBef>
                        <a:spcAft>
                          <a:spcPts val="0"/>
                        </a:spcAft>
                      </a:pPr>
                      <a:r>
                        <a:rPr lang="en-GB" sz="1600">
                          <a:effectLst/>
                        </a:rPr>
                        <a:t>TOLZMANN</a:t>
                      </a:r>
                      <a:endParaRPr lang="en-GB" sz="1600">
                        <a:effectLst/>
                        <a:latin typeface="Calibri"/>
                        <a:ea typeface="Times New Roman"/>
                        <a:cs typeface="Times New Roman"/>
                      </a:endParaRPr>
                    </a:p>
                  </a:txBody>
                  <a:tcPr marL="68580" marR="68580" marT="0" marB="0" anchor="b"/>
                </a:tc>
                <a:tc>
                  <a:txBody>
                    <a:bodyPr/>
                    <a:lstStyle/>
                    <a:p>
                      <a:pPr>
                        <a:lnSpc>
                          <a:spcPct val="115000"/>
                        </a:lnSpc>
                        <a:spcBef>
                          <a:spcPts val="600"/>
                        </a:spcBef>
                        <a:spcAft>
                          <a:spcPts val="0"/>
                        </a:spcAft>
                      </a:pPr>
                      <a:r>
                        <a:rPr lang="en-GB" sz="1600" dirty="0">
                          <a:effectLst/>
                        </a:rPr>
                        <a:t>NONA</a:t>
                      </a:r>
                      <a:endParaRPr lang="en-GB" sz="1600" dirty="0">
                        <a:effectLst/>
                        <a:latin typeface="Calibri"/>
                        <a:ea typeface="Times New Roman"/>
                        <a:cs typeface="Times New Roman"/>
                      </a:endParaRPr>
                    </a:p>
                  </a:txBody>
                  <a:tcPr marL="68580" marR="68580" marT="0" marB="0" anchor="b"/>
                </a:tc>
                <a:tc>
                  <a:txBody>
                    <a:bodyPr/>
                    <a:lstStyle/>
                    <a:p>
                      <a:pPr algn="ctr">
                        <a:lnSpc>
                          <a:spcPct val="115000"/>
                        </a:lnSpc>
                        <a:spcBef>
                          <a:spcPts val="600"/>
                        </a:spcBef>
                        <a:spcAft>
                          <a:spcPts val="0"/>
                        </a:spcAft>
                      </a:pPr>
                      <a:r>
                        <a:rPr lang="en-GB" sz="1600" dirty="0">
                          <a:effectLst/>
                        </a:rPr>
                        <a:t>02-Dec-83</a:t>
                      </a:r>
                      <a:endParaRPr lang="en-GB" sz="1600" dirty="0">
                        <a:effectLst/>
                        <a:latin typeface="Calibri"/>
                        <a:ea typeface="Times New Roman"/>
                        <a:cs typeface="Times New Roman"/>
                      </a:endParaRPr>
                    </a:p>
                  </a:txBody>
                  <a:tcPr marL="68580" marR="68580" marT="0" marB="0" anchor="b"/>
                </a:tc>
                <a:tc>
                  <a:txBody>
                    <a:bodyPr/>
                    <a:lstStyle/>
                    <a:p>
                      <a:pPr>
                        <a:lnSpc>
                          <a:spcPct val="115000"/>
                        </a:lnSpc>
                        <a:spcBef>
                          <a:spcPts val="600"/>
                        </a:spcBef>
                        <a:spcAft>
                          <a:spcPts val="0"/>
                        </a:spcAft>
                      </a:pPr>
                      <a:r>
                        <a:rPr lang="en-GB" sz="1600" dirty="0">
                          <a:effectLst/>
                        </a:rPr>
                        <a:t>1849170</a:t>
                      </a:r>
                      <a:endParaRPr lang="en-GB" sz="1600" dirty="0">
                        <a:effectLst/>
                        <a:latin typeface="Calibri"/>
                        <a:ea typeface="Times New Roman"/>
                        <a:cs typeface="Times New Roman"/>
                      </a:endParaRPr>
                    </a:p>
                  </a:txBody>
                  <a:tcPr marL="68580" marR="68580" marT="0" marB="0" anchor="b"/>
                </a:tc>
                <a:tc>
                  <a:txBody>
                    <a:bodyPr/>
                    <a:lstStyle/>
                    <a:p>
                      <a:pPr>
                        <a:lnSpc>
                          <a:spcPct val="115000"/>
                        </a:lnSpc>
                        <a:spcBef>
                          <a:spcPts val="600"/>
                        </a:spcBef>
                        <a:spcAft>
                          <a:spcPts val="0"/>
                        </a:spcAft>
                      </a:pPr>
                      <a:r>
                        <a:rPr lang="en-GB" sz="1600">
                          <a:effectLst/>
                        </a:rPr>
                        <a:t>Offender</a:t>
                      </a:r>
                      <a:endParaRPr lang="en-GB" sz="1600">
                        <a:effectLst/>
                        <a:latin typeface="Calibri"/>
                        <a:ea typeface="Times New Roman"/>
                        <a:cs typeface="Times New Roman"/>
                      </a:endParaRPr>
                    </a:p>
                  </a:txBody>
                  <a:tcPr marL="68580" marR="68580" marT="0" marB="0" anchor="b"/>
                </a:tc>
                <a:tc>
                  <a:txBody>
                    <a:bodyPr/>
                    <a:lstStyle/>
                    <a:p>
                      <a:pPr algn="ctr">
                        <a:lnSpc>
                          <a:spcPct val="115000"/>
                        </a:lnSpc>
                        <a:spcBef>
                          <a:spcPts val="600"/>
                        </a:spcBef>
                        <a:spcAft>
                          <a:spcPts val="0"/>
                        </a:spcAft>
                      </a:pPr>
                      <a:r>
                        <a:rPr lang="en-GB" sz="1600">
                          <a:effectLst/>
                        </a:rPr>
                        <a:t>6</a:t>
                      </a:r>
                      <a:endParaRPr lang="en-GB" sz="1600">
                        <a:effectLst/>
                        <a:latin typeface="Calibri"/>
                        <a:ea typeface="Times New Roman"/>
                        <a:cs typeface="Times New Roman"/>
                      </a:endParaRPr>
                    </a:p>
                  </a:txBody>
                  <a:tcPr marL="68580" marR="68580" marT="0" marB="0" anchor="b"/>
                </a:tc>
                <a:tc>
                  <a:txBody>
                    <a:bodyPr/>
                    <a:lstStyle/>
                    <a:p>
                      <a:pPr algn="ctr">
                        <a:lnSpc>
                          <a:spcPct val="115000"/>
                        </a:lnSpc>
                        <a:spcBef>
                          <a:spcPts val="600"/>
                        </a:spcBef>
                        <a:spcAft>
                          <a:spcPts val="0"/>
                        </a:spcAft>
                      </a:pPr>
                      <a:r>
                        <a:rPr lang="en-GB" sz="1600">
                          <a:effectLst/>
                        </a:rPr>
                        <a:t>M</a:t>
                      </a:r>
                      <a:endParaRPr lang="en-GB" sz="1600">
                        <a:effectLst/>
                        <a:latin typeface="Calibri"/>
                        <a:ea typeface="Times New Roman"/>
                        <a:cs typeface="Times New Roman"/>
                      </a:endParaRPr>
                    </a:p>
                  </a:txBody>
                  <a:tcPr marL="68580" marR="68580" marT="0" marB="0" anchor="b"/>
                </a:tc>
              </a:tr>
              <a:tr h="477053">
                <a:tc>
                  <a:txBody>
                    <a:bodyPr/>
                    <a:lstStyle/>
                    <a:p>
                      <a:pPr>
                        <a:lnSpc>
                          <a:spcPct val="115000"/>
                        </a:lnSpc>
                        <a:spcBef>
                          <a:spcPts val="600"/>
                        </a:spcBef>
                        <a:spcAft>
                          <a:spcPts val="0"/>
                        </a:spcAft>
                      </a:pPr>
                      <a:r>
                        <a:rPr lang="en-GB" sz="1600">
                          <a:effectLst/>
                        </a:rPr>
                        <a:t>15923596N</a:t>
                      </a:r>
                      <a:endParaRPr lang="en-GB" sz="1600">
                        <a:effectLst/>
                        <a:latin typeface="Calibri"/>
                        <a:ea typeface="Times New Roman"/>
                        <a:cs typeface="Times New Roman"/>
                      </a:endParaRPr>
                    </a:p>
                  </a:txBody>
                  <a:tcPr marL="68580" marR="68580" marT="0" marB="0" anchor="b"/>
                </a:tc>
                <a:tc>
                  <a:txBody>
                    <a:bodyPr/>
                    <a:lstStyle/>
                    <a:p>
                      <a:pPr>
                        <a:lnSpc>
                          <a:spcPct val="115000"/>
                        </a:lnSpc>
                        <a:spcBef>
                          <a:spcPts val="600"/>
                        </a:spcBef>
                        <a:spcAft>
                          <a:spcPts val="0"/>
                        </a:spcAft>
                      </a:pPr>
                      <a:r>
                        <a:rPr lang="en-GB" sz="1600">
                          <a:effectLst/>
                        </a:rPr>
                        <a:t>TOLZMANN</a:t>
                      </a:r>
                      <a:endParaRPr lang="en-GB" sz="1600">
                        <a:effectLst/>
                        <a:latin typeface="Calibri"/>
                        <a:ea typeface="Times New Roman"/>
                        <a:cs typeface="Times New Roman"/>
                      </a:endParaRPr>
                    </a:p>
                  </a:txBody>
                  <a:tcPr marL="68580" marR="68580" marT="0" marB="0" anchor="b"/>
                </a:tc>
                <a:tc>
                  <a:txBody>
                    <a:bodyPr/>
                    <a:lstStyle/>
                    <a:p>
                      <a:pPr>
                        <a:lnSpc>
                          <a:spcPct val="115000"/>
                        </a:lnSpc>
                        <a:spcBef>
                          <a:spcPts val="600"/>
                        </a:spcBef>
                        <a:spcAft>
                          <a:spcPts val="0"/>
                        </a:spcAft>
                      </a:pPr>
                      <a:r>
                        <a:rPr lang="en-GB" sz="1600">
                          <a:effectLst/>
                        </a:rPr>
                        <a:t>NONA</a:t>
                      </a:r>
                      <a:endParaRPr lang="en-GB" sz="1600">
                        <a:effectLst/>
                        <a:latin typeface="Calibri"/>
                        <a:ea typeface="Times New Roman"/>
                        <a:cs typeface="Times New Roman"/>
                      </a:endParaRPr>
                    </a:p>
                  </a:txBody>
                  <a:tcPr marL="68580" marR="68580" marT="0" marB="0" anchor="b"/>
                </a:tc>
                <a:tc>
                  <a:txBody>
                    <a:bodyPr/>
                    <a:lstStyle/>
                    <a:p>
                      <a:pPr algn="ctr">
                        <a:lnSpc>
                          <a:spcPct val="115000"/>
                        </a:lnSpc>
                        <a:spcBef>
                          <a:spcPts val="600"/>
                        </a:spcBef>
                        <a:spcAft>
                          <a:spcPts val="0"/>
                        </a:spcAft>
                      </a:pPr>
                      <a:r>
                        <a:rPr lang="en-GB" sz="1600">
                          <a:effectLst/>
                        </a:rPr>
                        <a:t>02-Dec-83</a:t>
                      </a:r>
                      <a:endParaRPr lang="en-GB" sz="1600">
                        <a:effectLst/>
                        <a:latin typeface="Calibri"/>
                        <a:ea typeface="Times New Roman"/>
                        <a:cs typeface="Times New Roman"/>
                      </a:endParaRPr>
                    </a:p>
                  </a:txBody>
                  <a:tcPr marL="68580" marR="68580" marT="0" marB="0" anchor="b"/>
                </a:tc>
                <a:tc>
                  <a:txBody>
                    <a:bodyPr/>
                    <a:lstStyle/>
                    <a:p>
                      <a:pPr>
                        <a:lnSpc>
                          <a:spcPct val="115000"/>
                        </a:lnSpc>
                        <a:spcBef>
                          <a:spcPts val="600"/>
                        </a:spcBef>
                        <a:spcAft>
                          <a:spcPts val="0"/>
                        </a:spcAft>
                      </a:pPr>
                      <a:r>
                        <a:rPr lang="en-GB" sz="1600">
                          <a:effectLst/>
                        </a:rPr>
                        <a:t>2160092</a:t>
                      </a:r>
                      <a:endParaRPr lang="en-GB" sz="1600">
                        <a:effectLst/>
                        <a:latin typeface="Calibri"/>
                        <a:ea typeface="Times New Roman"/>
                        <a:cs typeface="Times New Roman"/>
                      </a:endParaRPr>
                    </a:p>
                  </a:txBody>
                  <a:tcPr marL="68580" marR="68580" marT="0" marB="0" anchor="b"/>
                </a:tc>
                <a:tc>
                  <a:txBody>
                    <a:bodyPr/>
                    <a:lstStyle/>
                    <a:p>
                      <a:pPr>
                        <a:lnSpc>
                          <a:spcPct val="115000"/>
                        </a:lnSpc>
                        <a:spcBef>
                          <a:spcPts val="600"/>
                        </a:spcBef>
                        <a:spcAft>
                          <a:spcPts val="0"/>
                        </a:spcAft>
                      </a:pPr>
                      <a:r>
                        <a:rPr lang="en-GB" sz="1600">
                          <a:effectLst/>
                        </a:rPr>
                        <a:t>Offender</a:t>
                      </a:r>
                      <a:endParaRPr lang="en-GB" sz="1600">
                        <a:effectLst/>
                        <a:latin typeface="Calibri"/>
                        <a:ea typeface="Times New Roman"/>
                        <a:cs typeface="Times New Roman"/>
                      </a:endParaRPr>
                    </a:p>
                  </a:txBody>
                  <a:tcPr marL="68580" marR="68580" marT="0" marB="0" anchor="b"/>
                </a:tc>
                <a:tc>
                  <a:txBody>
                    <a:bodyPr/>
                    <a:lstStyle/>
                    <a:p>
                      <a:pPr algn="ctr">
                        <a:lnSpc>
                          <a:spcPct val="115000"/>
                        </a:lnSpc>
                        <a:spcBef>
                          <a:spcPts val="600"/>
                        </a:spcBef>
                        <a:spcAft>
                          <a:spcPts val="0"/>
                        </a:spcAft>
                      </a:pPr>
                      <a:r>
                        <a:rPr lang="en-GB" sz="1600">
                          <a:effectLst/>
                        </a:rPr>
                        <a:t>6</a:t>
                      </a:r>
                      <a:endParaRPr lang="en-GB" sz="1600">
                        <a:effectLst/>
                        <a:latin typeface="Calibri"/>
                        <a:ea typeface="Times New Roman"/>
                        <a:cs typeface="Times New Roman"/>
                      </a:endParaRPr>
                    </a:p>
                  </a:txBody>
                  <a:tcPr marL="68580" marR="68580" marT="0" marB="0" anchor="b"/>
                </a:tc>
                <a:tc>
                  <a:txBody>
                    <a:bodyPr/>
                    <a:lstStyle/>
                    <a:p>
                      <a:pPr algn="ctr">
                        <a:lnSpc>
                          <a:spcPct val="115000"/>
                        </a:lnSpc>
                        <a:spcBef>
                          <a:spcPts val="600"/>
                        </a:spcBef>
                        <a:spcAft>
                          <a:spcPts val="0"/>
                        </a:spcAft>
                      </a:pPr>
                      <a:r>
                        <a:rPr lang="en-GB" sz="1600">
                          <a:effectLst/>
                        </a:rPr>
                        <a:t>M</a:t>
                      </a:r>
                      <a:endParaRPr lang="en-GB" sz="1600">
                        <a:effectLst/>
                        <a:latin typeface="Calibri"/>
                        <a:ea typeface="Times New Roman"/>
                        <a:cs typeface="Times New Roman"/>
                      </a:endParaRPr>
                    </a:p>
                  </a:txBody>
                  <a:tcPr marL="68580" marR="68580" marT="0" marB="0" anchor="b"/>
                </a:tc>
              </a:tr>
              <a:tr h="477053">
                <a:tc>
                  <a:txBody>
                    <a:bodyPr/>
                    <a:lstStyle/>
                    <a:p>
                      <a:pPr>
                        <a:lnSpc>
                          <a:spcPct val="115000"/>
                        </a:lnSpc>
                        <a:spcBef>
                          <a:spcPts val="600"/>
                        </a:spcBef>
                        <a:spcAft>
                          <a:spcPts val="0"/>
                        </a:spcAft>
                      </a:pPr>
                      <a:r>
                        <a:rPr lang="en-GB" sz="1600">
                          <a:effectLst/>
                        </a:rPr>
                        <a:t>15923596N</a:t>
                      </a:r>
                      <a:endParaRPr lang="en-GB" sz="1600">
                        <a:effectLst/>
                        <a:latin typeface="Calibri"/>
                        <a:ea typeface="Times New Roman"/>
                        <a:cs typeface="Times New Roman"/>
                      </a:endParaRPr>
                    </a:p>
                  </a:txBody>
                  <a:tcPr marL="68580" marR="68580" marT="0" marB="0" anchor="b"/>
                </a:tc>
                <a:tc>
                  <a:txBody>
                    <a:bodyPr/>
                    <a:lstStyle/>
                    <a:p>
                      <a:pPr>
                        <a:lnSpc>
                          <a:spcPct val="115000"/>
                        </a:lnSpc>
                        <a:spcBef>
                          <a:spcPts val="600"/>
                        </a:spcBef>
                        <a:spcAft>
                          <a:spcPts val="0"/>
                        </a:spcAft>
                      </a:pPr>
                      <a:r>
                        <a:rPr lang="en-GB" sz="1600">
                          <a:effectLst/>
                        </a:rPr>
                        <a:t>TOLZMANN</a:t>
                      </a:r>
                      <a:endParaRPr lang="en-GB" sz="1600">
                        <a:effectLst/>
                        <a:latin typeface="Calibri"/>
                        <a:ea typeface="Times New Roman"/>
                        <a:cs typeface="Times New Roman"/>
                      </a:endParaRPr>
                    </a:p>
                  </a:txBody>
                  <a:tcPr marL="68580" marR="68580" marT="0" marB="0" anchor="b"/>
                </a:tc>
                <a:tc>
                  <a:txBody>
                    <a:bodyPr/>
                    <a:lstStyle/>
                    <a:p>
                      <a:pPr>
                        <a:lnSpc>
                          <a:spcPct val="115000"/>
                        </a:lnSpc>
                        <a:spcBef>
                          <a:spcPts val="600"/>
                        </a:spcBef>
                        <a:spcAft>
                          <a:spcPts val="0"/>
                        </a:spcAft>
                      </a:pPr>
                      <a:r>
                        <a:rPr lang="en-GB" sz="1600">
                          <a:effectLst/>
                        </a:rPr>
                        <a:t>NONA</a:t>
                      </a:r>
                      <a:endParaRPr lang="en-GB" sz="1600">
                        <a:effectLst/>
                        <a:latin typeface="Calibri"/>
                        <a:ea typeface="Times New Roman"/>
                        <a:cs typeface="Times New Roman"/>
                      </a:endParaRPr>
                    </a:p>
                  </a:txBody>
                  <a:tcPr marL="68580" marR="68580" marT="0" marB="0" anchor="b"/>
                </a:tc>
                <a:tc>
                  <a:txBody>
                    <a:bodyPr/>
                    <a:lstStyle/>
                    <a:p>
                      <a:pPr algn="ctr">
                        <a:lnSpc>
                          <a:spcPct val="115000"/>
                        </a:lnSpc>
                        <a:spcBef>
                          <a:spcPts val="600"/>
                        </a:spcBef>
                        <a:spcAft>
                          <a:spcPts val="0"/>
                        </a:spcAft>
                      </a:pPr>
                      <a:r>
                        <a:rPr lang="en-GB" sz="1600">
                          <a:effectLst/>
                        </a:rPr>
                        <a:t>02-Dec-83</a:t>
                      </a:r>
                      <a:endParaRPr lang="en-GB" sz="1600">
                        <a:effectLst/>
                        <a:latin typeface="Calibri"/>
                        <a:ea typeface="Times New Roman"/>
                        <a:cs typeface="Times New Roman"/>
                      </a:endParaRPr>
                    </a:p>
                  </a:txBody>
                  <a:tcPr marL="68580" marR="68580" marT="0" marB="0" anchor="b"/>
                </a:tc>
                <a:tc>
                  <a:txBody>
                    <a:bodyPr/>
                    <a:lstStyle/>
                    <a:p>
                      <a:pPr>
                        <a:lnSpc>
                          <a:spcPct val="115000"/>
                        </a:lnSpc>
                        <a:spcBef>
                          <a:spcPts val="600"/>
                        </a:spcBef>
                        <a:spcAft>
                          <a:spcPts val="0"/>
                        </a:spcAft>
                      </a:pPr>
                      <a:r>
                        <a:rPr lang="en-GB" sz="1600">
                          <a:effectLst/>
                        </a:rPr>
                        <a:t>1823467</a:t>
                      </a:r>
                      <a:endParaRPr lang="en-GB" sz="1600">
                        <a:effectLst/>
                        <a:latin typeface="Calibri"/>
                        <a:ea typeface="Times New Roman"/>
                        <a:cs typeface="Times New Roman"/>
                      </a:endParaRPr>
                    </a:p>
                  </a:txBody>
                  <a:tcPr marL="68580" marR="68580" marT="0" marB="0" anchor="b"/>
                </a:tc>
                <a:tc>
                  <a:txBody>
                    <a:bodyPr/>
                    <a:lstStyle/>
                    <a:p>
                      <a:pPr>
                        <a:lnSpc>
                          <a:spcPct val="115000"/>
                        </a:lnSpc>
                        <a:spcBef>
                          <a:spcPts val="600"/>
                        </a:spcBef>
                        <a:spcAft>
                          <a:spcPts val="0"/>
                        </a:spcAft>
                      </a:pPr>
                      <a:r>
                        <a:rPr lang="en-GB" sz="1600">
                          <a:effectLst/>
                        </a:rPr>
                        <a:t>Offender</a:t>
                      </a:r>
                      <a:endParaRPr lang="en-GB" sz="1600">
                        <a:effectLst/>
                        <a:latin typeface="Calibri"/>
                        <a:ea typeface="Times New Roman"/>
                        <a:cs typeface="Times New Roman"/>
                      </a:endParaRPr>
                    </a:p>
                  </a:txBody>
                  <a:tcPr marL="68580" marR="68580" marT="0" marB="0" anchor="b"/>
                </a:tc>
                <a:tc>
                  <a:txBody>
                    <a:bodyPr/>
                    <a:lstStyle/>
                    <a:p>
                      <a:pPr algn="ctr">
                        <a:lnSpc>
                          <a:spcPct val="115000"/>
                        </a:lnSpc>
                        <a:spcBef>
                          <a:spcPts val="600"/>
                        </a:spcBef>
                        <a:spcAft>
                          <a:spcPts val="0"/>
                        </a:spcAft>
                      </a:pPr>
                      <a:r>
                        <a:rPr lang="en-GB" sz="1600">
                          <a:effectLst/>
                        </a:rPr>
                        <a:t>6</a:t>
                      </a:r>
                      <a:endParaRPr lang="en-GB" sz="1600">
                        <a:effectLst/>
                        <a:latin typeface="Calibri"/>
                        <a:ea typeface="Times New Roman"/>
                        <a:cs typeface="Times New Roman"/>
                      </a:endParaRPr>
                    </a:p>
                  </a:txBody>
                  <a:tcPr marL="68580" marR="68580" marT="0" marB="0" anchor="b"/>
                </a:tc>
                <a:tc>
                  <a:txBody>
                    <a:bodyPr/>
                    <a:lstStyle/>
                    <a:p>
                      <a:pPr algn="ctr">
                        <a:lnSpc>
                          <a:spcPct val="115000"/>
                        </a:lnSpc>
                        <a:spcBef>
                          <a:spcPts val="600"/>
                        </a:spcBef>
                        <a:spcAft>
                          <a:spcPts val="0"/>
                        </a:spcAft>
                      </a:pPr>
                      <a:r>
                        <a:rPr lang="en-GB" sz="1600" dirty="0">
                          <a:effectLst/>
                        </a:rPr>
                        <a:t>M</a:t>
                      </a:r>
                      <a:endParaRPr lang="en-GB" sz="1600" dirty="0">
                        <a:effectLst/>
                        <a:latin typeface="Calibri"/>
                        <a:ea typeface="Times New Roman"/>
                        <a:cs typeface="Times New Roman"/>
                      </a:endParaRPr>
                    </a:p>
                  </a:txBody>
                  <a:tcPr marL="68580" marR="68580" marT="0" marB="0" anchor="b"/>
                </a:tc>
              </a:tr>
              <a:tr h="477053">
                <a:tc>
                  <a:txBody>
                    <a:bodyPr/>
                    <a:lstStyle/>
                    <a:p>
                      <a:pPr>
                        <a:lnSpc>
                          <a:spcPct val="115000"/>
                        </a:lnSpc>
                        <a:spcBef>
                          <a:spcPts val="600"/>
                        </a:spcBef>
                        <a:spcAft>
                          <a:spcPts val="0"/>
                        </a:spcAft>
                      </a:pPr>
                      <a:r>
                        <a:rPr lang="en-GB" sz="1600">
                          <a:effectLst/>
                        </a:rPr>
                        <a:t>9899232XX</a:t>
                      </a:r>
                      <a:endParaRPr lang="en-GB" sz="1600">
                        <a:effectLst/>
                        <a:latin typeface="Calibri"/>
                        <a:ea typeface="Times New Roman"/>
                        <a:cs typeface="Times New Roman"/>
                      </a:endParaRPr>
                    </a:p>
                  </a:txBody>
                  <a:tcPr marL="68580" marR="68580" marT="0" marB="0" anchor="b"/>
                </a:tc>
                <a:tc>
                  <a:txBody>
                    <a:bodyPr/>
                    <a:lstStyle/>
                    <a:p>
                      <a:pPr>
                        <a:lnSpc>
                          <a:spcPct val="115000"/>
                        </a:lnSpc>
                        <a:spcBef>
                          <a:spcPts val="600"/>
                        </a:spcBef>
                        <a:spcAft>
                          <a:spcPts val="0"/>
                        </a:spcAft>
                      </a:pPr>
                      <a:r>
                        <a:rPr lang="en-GB" sz="1600">
                          <a:effectLst/>
                        </a:rPr>
                        <a:t>TOLZMANN</a:t>
                      </a:r>
                      <a:endParaRPr lang="en-GB" sz="1600">
                        <a:effectLst/>
                        <a:latin typeface="Calibri"/>
                        <a:ea typeface="Times New Roman"/>
                        <a:cs typeface="Times New Roman"/>
                      </a:endParaRPr>
                    </a:p>
                  </a:txBody>
                  <a:tcPr marL="68580" marR="68580" marT="0" marB="0" anchor="b"/>
                </a:tc>
                <a:tc>
                  <a:txBody>
                    <a:bodyPr/>
                    <a:lstStyle/>
                    <a:p>
                      <a:pPr>
                        <a:lnSpc>
                          <a:spcPct val="115000"/>
                        </a:lnSpc>
                        <a:spcBef>
                          <a:spcPts val="600"/>
                        </a:spcBef>
                        <a:spcAft>
                          <a:spcPts val="0"/>
                        </a:spcAft>
                      </a:pPr>
                      <a:r>
                        <a:rPr lang="en-GB" sz="1600">
                          <a:effectLst/>
                        </a:rPr>
                        <a:t>NONA</a:t>
                      </a:r>
                      <a:endParaRPr lang="en-GB" sz="1600">
                        <a:effectLst/>
                        <a:latin typeface="Calibri"/>
                        <a:ea typeface="Times New Roman"/>
                        <a:cs typeface="Times New Roman"/>
                      </a:endParaRPr>
                    </a:p>
                  </a:txBody>
                  <a:tcPr marL="68580" marR="68580" marT="0" marB="0" anchor="b"/>
                </a:tc>
                <a:tc>
                  <a:txBody>
                    <a:bodyPr/>
                    <a:lstStyle/>
                    <a:p>
                      <a:pPr algn="ctr">
                        <a:lnSpc>
                          <a:spcPct val="115000"/>
                        </a:lnSpc>
                        <a:spcBef>
                          <a:spcPts val="600"/>
                        </a:spcBef>
                        <a:spcAft>
                          <a:spcPts val="0"/>
                        </a:spcAft>
                      </a:pPr>
                      <a:r>
                        <a:rPr lang="en-GB" sz="1600">
                          <a:effectLst/>
                        </a:rPr>
                        <a:t>03-Dec-83</a:t>
                      </a:r>
                      <a:endParaRPr lang="en-GB" sz="1600">
                        <a:effectLst/>
                        <a:latin typeface="Calibri"/>
                        <a:ea typeface="Times New Roman"/>
                        <a:cs typeface="Times New Roman"/>
                      </a:endParaRPr>
                    </a:p>
                  </a:txBody>
                  <a:tcPr marL="68580" marR="68580" marT="0" marB="0" anchor="b"/>
                </a:tc>
                <a:tc>
                  <a:txBody>
                    <a:bodyPr/>
                    <a:lstStyle/>
                    <a:p>
                      <a:pPr>
                        <a:lnSpc>
                          <a:spcPct val="115000"/>
                        </a:lnSpc>
                        <a:spcBef>
                          <a:spcPts val="600"/>
                        </a:spcBef>
                        <a:spcAft>
                          <a:spcPts val="0"/>
                        </a:spcAft>
                      </a:pPr>
                      <a:r>
                        <a:rPr lang="en-GB" sz="1600">
                          <a:effectLst/>
                        </a:rPr>
                        <a:t>66786/05</a:t>
                      </a:r>
                      <a:endParaRPr lang="en-GB" sz="1600">
                        <a:effectLst/>
                        <a:latin typeface="Calibri"/>
                        <a:ea typeface="Times New Roman"/>
                        <a:cs typeface="Times New Roman"/>
                      </a:endParaRPr>
                    </a:p>
                  </a:txBody>
                  <a:tcPr marL="68580" marR="68580" marT="0" marB="0" anchor="b"/>
                </a:tc>
                <a:tc>
                  <a:txBody>
                    <a:bodyPr/>
                    <a:lstStyle/>
                    <a:p>
                      <a:pPr>
                        <a:lnSpc>
                          <a:spcPct val="115000"/>
                        </a:lnSpc>
                        <a:spcBef>
                          <a:spcPts val="600"/>
                        </a:spcBef>
                        <a:spcAft>
                          <a:spcPts val="0"/>
                        </a:spcAft>
                      </a:pPr>
                      <a:r>
                        <a:rPr lang="en-GB" sz="1600">
                          <a:effectLst/>
                        </a:rPr>
                        <a:t>Intel</a:t>
                      </a:r>
                      <a:endParaRPr lang="en-GB" sz="1600">
                        <a:effectLst/>
                        <a:latin typeface="Calibri"/>
                        <a:ea typeface="Times New Roman"/>
                        <a:cs typeface="Times New Roman"/>
                      </a:endParaRPr>
                    </a:p>
                  </a:txBody>
                  <a:tcPr marL="68580" marR="68580" marT="0" marB="0" anchor="b"/>
                </a:tc>
                <a:tc>
                  <a:txBody>
                    <a:bodyPr/>
                    <a:lstStyle/>
                    <a:p>
                      <a:pPr algn="ctr">
                        <a:lnSpc>
                          <a:spcPct val="115000"/>
                        </a:lnSpc>
                        <a:spcBef>
                          <a:spcPts val="600"/>
                        </a:spcBef>
                        <a:spcAft>
                          <a:spcPts val="0"/>
                        </a:spcAft>
                      </a:pPr>
                      <a:r>
                        <a:rPr lang="en-GB" sz="1600">
                          <a:effectLst/>
                        </a:rPr>
                        <a:t>6</a:t>
                      </a:r>
                      <a:endParaRPr lang="en-GB" sz="1600">
                        <a:effectLst/>
                        <a:latin typeface="Calibri"/>
                        <a:ea typeface="Times New Roman"/>
                        <a:cs typeface="Times New Roman"/>
                      </a:endParaRPr>
                    </a:p>
                  </a:txBody>
                  <a:tcPr marL="68580" marR="68580" marT="0" marB="0" anchor="b"/>
                </a:tc>
                <a:tc>
                  <a:txBody>
                    <a:bodyPr/>
                    <a:lstStyle/>
                    <a:p>
                      <a:pPr algn="ctr">
                        <a:lnSpc>
                          <a:spcPct val="115000"/>
                        </a:lnSpc>
                        <a:spcBef>
                          <a:spcPts val="600"/>
                        </a:spcBef>
                        <a:spcAft>
                          <a:spcPts val="0"/>
                        </a:spcAft>
                      </a:pPr>
                      <a:r>
                        <a:rPr lang="en-GB" sz="1600">
                          <a:effectLst/>
                        </a:rPr>
                        <a:t>P</a:t>
                      </a:r>
                      <a:endParaRPr lang="en-GB" sz="1600">
                        <a:effectLst/>
                        <a:latin typeface="Calibri"/>
                        <a:ea typeface="Times New Roman"/>
                        <a:cs typeface="Times New Roman"/>
                      </a:endParaRPr>
                    </a:p>
                  </a:txBody>
                  <a:tcPr marL="68580" marR="68580" marT="0" marB="0" anchor="b"/>
                </a:tc>
              </a:tr>
              <a:tr h="477053">
                <a:tc>
                  <a:txBody>
                    <a:bodyPr/>
                    <a:lstStyle/>
                    <a:p>
                      <a:pPr>
                        <a:lnSpc>
                          <a:spcPct val="115000"/>
                        </a:lnSpc>
                        <a:spcBef>
                          <a:spcPts val="600"/>
                        </a:spcBef>
                        <a:spcAft>
                          <a:spcPts val="0"/>
                        </a:spcAft>
                      </a:pPr>
                      <a:r>
                        <a:rPr lang="en-GB" sz="1600">
                          <a:effectLst/>
                        </a:rPr>
                        <a:t>52A</a:t>
                      </a:r>
                      <a:endParaRPr lang="en-GB" sz="1600">
                        <a:effectLst/>
                        <a:latin typeface="Calibri"/>
                        <a:ea typeface="Times New Roman"/>
                        <a:cs typeface="Times New Roman"/>
                      </a:endParaRPr>
                    </a:p>
                  </a:txBody>
                  <a:tcPr marL="68580" marR="68580" marT="0" marB="0" anchor="b"/>
                </a:tc>
                <a:tc>
                  <a:txBody>
                    <a:bodyPr/>
                    <a:lstStyle/>
                    <a:p>
                      <a:pPr>
                        <a:lnSpc>
                          <a:spcPct val="115000"/>
                        </a:lnSpc>
                        <a:spcBef>
                          <a:spcPts val="600"/>
                        </a:spcBef>
                        <a:spcAft>
                          <a:spcPts val="0"/>
                        </a:spcAft>
                      </a:pPr>
                      <a:r>
                        <a:rPr lang="en-GB" sz="1600">
                          <a:effectLst/>
                        </a:rPr>
                        <a:t>TOLZMANN</a:t>
                      </a:r>
                      <a:endParaRPr lang="en-GB" sz="1600">
                        <a:effectLst/>
                        <a:latin typeface="Calibri"/>
                        <a:ea typeface="Times New Roman"/>
                        <a:cs typeface="Times New Roman"/>
                      </a:endParaRPr>
                    </a:p>
                  </a:txBody>
                  <a:tcPr marL="68580" marR="68580" marT="0" marB="0" anchor="b"/>
                </a:tc>
                <a:tc>
                  <a:txBody>
                    <a:bodyPr/>
                    <a:lstStyle/>
                    <a:p>
                      <a:pPr>
                        <a:lnSpc>
                          <a:spcPct val="115000"/>
                        </a:lnSpc>
                        <a:spcBef>
                          <a:spcPts val="600"/>
                        </a:spcBef>
                        <a:spcAft>
                          <a:spcPts val="0"/>
                        </a:spcAft>
                      </a:pPr>
                      <a:r>
                        <a:rPr lang="en-GB" sz="1600">
                          <a:effectLst/>
                        </a:rPr>
                        <a:t>NONA</a:t>
                      </a:r>
                      <a:endParaRPr lang="en-GB" sz="1600">
                        <a:effectLst/>
                        <a:latin typeface="Calibri"/>
                        <a:ea typeface="Times New Roman"/>
                        <a:cs typeface="Times New Roman"/>
                      </a:endParaRPr>
                    </a:p>
                  </a:txBody>
                  <a:tcPr marL="68580" marR="68580" marT="0" marB="0" anchor="b"/>
                </a:tc>
                <a:tc>
                  <a:txBody>
                    <a:bodyPr/>
                    <a:lstStyle/>
                    <a:p>
                      <a:pPr algn="ctr">
                        <a:lnSpc>
                          <a:spcPct val="115000"/>
                        </a:lnSpc>
                        <a:spcBef>
                          <a:spcPts val="600"/>
                        </a:spcBef>
                        <a:spcAft>
                          <a:spcPts val="0"/>
                        </a:spcAft>
                      </a:pPr>
                      <a:r>
                        <a:rPr lang="en-GB" sz="1600">
                          <a:effectLst/>
                        </a:rPr>
                        <a:t>02-Dec-83</a:t>
                      </a:r>
                      <a:endParaRPr lang="en-GB" sz="1600">
                        <a:effectLst/>
                        <a:latin typeface="Calibri"/>
                        <a:ea typeface="Times New Roman"/>
                        <a:cs typeface="Times New Roman"/>
                      </a:endParaRPr>
                    </a:p>
                  </a:txBody>
                  <a:tcPr marL="68580" marR="68580" marT="0" marB="0" anchor="b"/>
                </a:tc>
                <a:tc>
                  <a:txBody>
                    <a:bodyPr/>
                    <a:lstStyle/>
                    <a:p>
                      <a:pPr>
                        <a:lnSpc>
                          <a:spcPct val="115000"/>
                        </a:lnSpc>
                        <a:spcBef>
                          <a:spcPts val="600"/>
                        </a:spcBef>
                        <a:spcAft>
                          <a:spcPts val="0"/>
                        </a:spcAft>
                      </a:pPr>
                      <a:r>
                        <a:rPr lang="en-GB" sz="1600">
                          <a:effectLst/>
                        </a:rPr>
                        <a:t>DE1/8377/05</a:t>
                      </a:r>
                      <a:endParaRPr lang="en-GB" sz="1600">
                        <a:effectLst/>
                        <a:latin typeface="Calibri"/>
                        <a:ea typeface="Times New Roman"/>
                        <a:cs typeface="Times New Roman"/>
                      </a:endParaRPr>
                    </a:p>
                  </a:txBody>
                  <a:tcPr marL="68580" marR="68580" marT="0" marB="0" anchor="b"/>
                </a:tc>
                <a:tc>
                  <a:txBody>
                    <a:bodyPr/>
                    <a:lstStyle/>
                    <a:p>
                      <a:pPr>
                        <a:lnSpc>
                          <a:spcPct val="115000"/>
                        </a:lnSpc>
                        <a:spcBef>
                          <a:spcPts val="600"/>
                        </a:spcBef>
                        <a:spcAft>
                          <a:spcPts val="0"/>
                        </a:spcAft>
                      </a:pPr>
                      <a:r>
                        <a:rPr lang="en-GB" sz="1600">
                          <a:effectLst/>
                        </a:rPr>
                        <a:t>S&amp;S</a:t>
                      </a:r>
                      <a:endParaRPr lang="en-GB" sz="1600">
                        <a:effectLst/>
                        <a:latin typeface="Calibri"/>
                        <a:ea typeface="Times New Roman"/>
                        <a:cs typeface="Times New Roman"/>
                      </a:endParaRPr>
                    </a:p>
                  </a:txBody>
                  <a:tcPr marL="68580" marR="68580" marT="0" marB="0" anchor="b"/>
                </a:tc>
                <a:tc>
                  <a:txBody>
                    <a:bodyPr/>
                    <a:lstStyle/>
                    <a:p>
                      <a:pPr algn="ctr">
                        <a:lnSpc>
                          <a:spcPct val="115000"/>
                        </a:lnSpc>
                        <a:spcBef>
                          <a:spcPts val="600"/>
                        </a:spcBef>
                        <a:spcAft>
                          <a:spcPts val="0"/>
                        </a:spcAft>
                      </a:pPr>
                      <a:r>
                        <a:rPr lang="en-GB" sz="1600">
                          <a:effectLst/>
                        </a:rPr>
                        <a:t>6</a:t>
                      </a:r>
                      <a:endParaRPr lang="en-GB" sz="1600">
                        <a:effectLst/>
                        <a:latin typeface="Calibri"/>
                        <a:ea typeface="Times New Roman"/>
                        <a:cs typeface="Times New Roman"/>
                      </a:endParaRPr>
                    </a:p>
                  </a:txBody>
                  <a:tcPr marL="68580" marR="68580" marT="0" marB="0" anchor="b"/>
                </a:tc>
                <a:tc>
                  <a:txBody>
                    <a:bodyPr/>
                    <a:lstStyle/>
                    <a:p>
                      <a:pPr algn="ctr">
                        <a:lnSpc>
                          <a:spcPct val="115000"/>
                        </a:lnSpc>
                        <a:spcBef>
                          <a:spcPts val="600"/>
                        </a:spcBef>
                        <a:spcAft>
                          <a:spcPts val="0"/>
                        </a:spcAft>
                      </a:pPr>
                      <a:r>
                        <a:rPr lang="en-GB" sz="1600">
                          <a:effectLst/>
                        </a:rPr>
                        <a:t>P</a:t>
                      </a:r>
                      <a:endParaRPr lang="en-GB" sz="1600">
                        <a:effectLst/>
                        <a:latin typeface="Calibri"/>
                        <a:ea typeface="Times New Roman"/>
                        <a:cs typeface="Times New Roman"/>
                      </a:endParaRPr>
                    </a:p>
                  </a:txBody>
                  <a:tcPr marL="68580" marR="68580" marT="0" marB="0" anchor="b"/>
                </a:tc>
              </a:tr>
              <a:tr h="477053">
                <a:tc>
                  <a:txBody>
                    <a:bodyPr/>
                    <a:lstStyle/>
                    <a:p>
                      <a:pPr>
                        <a:lnSpc>
                          <a:spcPct val="115000"/>
                        </a:lnSpc>
                        <a:spcBef>
                          <a:spcPts val="600"/>
                        </a:spcBef>
                        <a:spcAft>
                          <a:spcPts val="0"/>
                        </a:spcAft>
                      </a:pPr>
                      <a:r>
                        <a:rPr lang="en-GB" sz="1600">
                          <a:effectLst/>
                        </a:rPr>
                        <a:t>15923596N</a:t>
                      </a:r>
                      <a:endParaRPr lang="en-GB" sz="1600">
                        <a:effectLst/>
                        <a:latin typeface="Calibri"/>
                        <a:ea typeface="Times New Roman"/>
                        <a:cs typeface="Times New Roman"/>
                      </a:endParaRPr>
                    </a:p>
                  </a:txBody>
                  <a:tcPr marL="68580" marR="68580" marT="0" marB="0" anchor="b"/>
                </a:tc>
                <a:tc>
                  <a:txBody>
                    <a:bodyPr/>
                    <a:lstStyle/>
                    <a:p>
                      <a:pPr>
                        <a:lnSpc>
                          <a:spcPct val="115000"/>
                        </a:lnSpc>
                        <a:spcBef>
                          <a:spcPts val="600"/>
                        </a:spcBef>
                        <a:spcAft>
                          <a:spcPts val="0"/>
                        </a:spcAft>
                      </a:pPr>
                      <a:r>
                        <a:rPr lang="en-GB" sz="1600">
                          <a:effectLst/>
                        </a:rPr>
                        <a:t>TOLZMANN</a:t>
                      </a:r>
                      <a:endParaRPr lang="en-GB" sz="1600">
                        <a:effectLst/>
                        <a:latin typeface="Calibri"/>
                        <a:ea typeface="Times New Roman"/>
                        <a:cs typeface="Times New Roman"/>
                      </a:endParaRPr>
                    </a:p>
                  </a:txBody>
                  <a:tcPr marL="68580" marR="68580" marT="0" marB="0" anchor="b"/>
                </a:tc>
                <a:tc>
                  <a:txBody>
                    <a:bodyPr/>
                    <a:lstStyle/>
                    <a:p>
                      <a:pPr>
                        <a:lnSpc>
                          <a:spcPct val="115000"/>
                        </a:lnSpc>
                        <a:spcBef>
                          <a:spcPts val="600"/>
                        </a:spcBef>
                        <a:spcAft>
                          <a:spcPts val="0"/>
                        </a:spcAft>
                      </a:pPr>
                      <a:r>
                        <a:rPr lang="en-GB" sz="1600">
                          <a:effectLst/>
                        </a:rPr>
                        <a:t>NONA</a:t>
                      </a:r>
                      <a:endParaRPr lang="en-GB" sz="1600">
                        <a:effectLst/>
                        <a:latin typeface="Calibri"/>
                        <a:ea typeface="Times New Roman"/>
                        <a:cs typeface="Times New Roman"/>
                      </a:endParaRPr>
                    </a:p>
                  </a:txBody>
                  <a:tcPr marL="68580" marR="68580" marT="0" marB="0" anchor="b"/>
                </a:tc>
                <a:tc>
                  <a:txBody>
                    <a:bodyPr/>
                    <a:lstStyle/>
                    <a:p>
                      <a:pPr algn="ctr">
                        <a:lnSpc>
                          <a:spcPct val="115000"/>
                        </a:lnSpc>
                        <a:spcBef>
                          <a:spcPts val="600"/>
                        </a:spcBef>
                        <a:spcAft>
                          <a:spcPts val="0"/>
                        </a:spcAft>
                      </a:pPr>
                      <a:r>
                        <a:rPr lang="en-GB" sz="1600">
                          <a:effectLst/>
                        </a:rPr>
                        <a:t>02-Dec-83</a:t>
                      </a:r>
                      <a:endParaRPr lang="en-GB" sz="1600">
                        <a:effectLst/>
                        <a:latin typeface="Calibri"/>
                        <a:ea typeface="Times New Roman"/>
                        <a:cs typeface="Times New Roman"/>
                      </a:endParaRPr>
                    </a:p>
                  </a:txBody>
                  <a:tcPr marL="68580" marR="68580" marT="0" marB="0" anchor="b"/>
                </a:tc>
                <a:tc>
                  <a:txBody>
                    <a:bodyPr/>
                    <a:lstStyle/>
                    <a:p>
                      <a:pPr>
                        <a:lnSpc>
                          <a:spcPct val="115000"/>
                        </a:lnSpc>
                        <a:spcBef>
                          <a:spcPts val="600"/>
                        </a:spcBef>
                        <a:spcAft>
                          <a:spcPts val="0"/>
                        </a:spcAft>
                      </a:pPr>
                      <a:r>
                        <a:rPr lang="en-GB" sz="1600">
                          <a:effectLst/>
                        </a:rPr>
                        <a:t>68189/05</a:t>
                      </a:r>
                      <a:endParaRPr lang="en-GB" sz="1600">
                        <a:effectLst/>
                        <a:latin typeface="Calibri"/>
                        <a:ea typeface="Times New Roman"/>
                        <a:cs typeface="Times New Roman"/>
                      </a:endParaRPr>
                    </a:p>
                  </a:txBody>
                  <a:tcPr marL="68580" marR="68580" marT="0" marB="0" anchor="b"/>
                </a:tc>
                <a:tc>
                  <a:txBody>
                    <a:bodyPr/>
                    <a:lstStyle/>
                    <a:p>
                      <a:pPr>
                        <a:lnSpc>
                          <a:spcPct val="115000"/>
                        </a:lnSpc>
                        <a:spcBef>
                          <a:spcPts val="600"/>
                        </a:spcBef>
                        <a:spcAft>
                          <a:spcPts val="0"/>
                        </a:spcAft>
                      </a:pPr>
                      <a:r>
                        <a:rPr lang="en-GB" sz="1600">
                          <a:effectLst/>
                        </a:rPr>
                        <a:t>Intel</a:t>
                      </a:r>
                      <a:endParaRPr lang="en-GB" sz="1600">
                        <a:effectLst/>
                        <a:latin typeface="Calibri"/>
                        <a:ea typeface="Times New Roman"/>
                        <a:cs typeface="Times New Roman"/>
                      </a:endParaRPr>
                    </a:p>
                  </a:txBody>
                  <a:tcPr marL="68580" marR="68580" marT="0" marB="0" anchor="b"/>
                </a:tc>
                <a:tc>
                  <a:txBody>
                    <a:bodyPr/>
                    <a:lstStyle/>
                    <a:p>
                      <a:pPr algn="ctr">
                        <a:lnSpc>
                          <a:spcPct val="115000"/>
                        </a:lnSpc>
                        <a:spcBef>
                          <a:spcPts val="600"/>
                        </a:spcBef>
                        <a:spcAft>
                          <a:spcPts val="0"/>
                        </a:spcAft>
                      </a:pPr>
                      <a:r>
                        <a:rPr lang="en-GB" sz="1600">
                          <a:effectLst/>
                        </a:rPr>
                        <a:t>6</a:t>
                      </a:r>
                      <a:endParaRPr lang="en-GB" sz="1600">
                        <a:effectLst/>
                        <a:latin typeface="Calibri"/>
                        <a:ea typeface="Times New Roman"/>
                        <a:cs typeface="Times New Roman"/>
                      </a:endParaRPr>
                    </a:p>
                  </a:txBody>
                  <a:tcPr marL="68580" marR="68580" marT="0" marB="0" anchor="b"/>
                </a:tc>
                <a:tc>
                  <a:txBody>
                    <a:bodyPr/>
                    <a:lstStyle/>
                    <a:p>
                      <a:pPr algn="ctr">
                        <a:lnSpc>
                          <a:spcPct val="115000"/>
                        </a:lnSpc>
                        <a:spcBef>
                          <a:spcPts val="600"/>
                        </a:spcBef>
                        <a:spcAft>
                          <a:spcPts val="0"/>
                        </a:spcAft>
                      </a:pPr>
                      <a:r>
                        <a:rPr lang="en-GB" sz="1600">
                          <a:effectLst/>
                        </a:rPr>
                        <a:t>M</a:t>
                      </a:r>
                      <a:endParaRPr lang="en-GB" sz="1600">
                        <a:effectLst/>
                        <a:latin typeface="Calibri"/>
                        <a:ea typeface="Times New Roman"/>
                        <a:cs typeface="Times New Roman"/>
                      </a:endParaRPr>
                    </a:p>
                  </a:txBody>
                  <a:tcPr marL="68580" marR="68580" marT="0" marB="0" anchor="b"/>
                </a:tc>
              </a:tr>
              <a:tr h="477053">
                <a:tc>
                  <a:txBody>
                    <a:bodyPr/>
                    <a:lstStyle/>
                    <a:p>
                      <a:pPr>
                        <a:lnSpc>
                          <a:spcPct val="115000"/>
                        </a:lnSpc>
                        <a:spcBef>
                          <a:spcPts val="600"/>
                        </a:spcBef>
                        <a:spcAft>
                          <a:spcPts val="0"/>
                        </a:spcAft>
                      </a:pPr>
                      <a:r>
                        <a:rPr lang="en-GB" sz="1600">
                          <a:effectLst/>
                        </a:rPr>
                        <a:t>15923596N</a:t>
                      </a:r>
                      <a:endParaRPr lang="en-GB" sz="1600">
                        <a:effectLst/>
                        <a:latin typeface="Calibri"/>
                        <a:ea typeface="Times New Roman"/>
                        <a:cs typeface="Times New Roman"/>
                      </a:endParaRPr>
                    </a:p>
                  </a:txBody>
                  <a:tcPr marL="68580" marR="68580" marT="0" marB="0" anchor="b"/>
                </a:tc>
                <a:tc>
                  <a:txBody>
                    <a:bodyPr/>
                    <a:lstStyle/>
                    <a:p>
                      <a:pPr>
                        <a:lnSpc>
                          <a:spcPct val="115000"/>
                        </a:lnSpc>
                        <a:spcBef>
                          <a:spcPts val="600"/>
                        </a:spcBef>
                        <a:spcAft>
                          <a:spcPts val="0"/>
                        </a:spcAft>
                      </a:pPr>
                      <a:r>
                        <a:rPr lang="en-GB" sz="1600">
                          <a:effectLst/>
                        </a:rPr>
                        <a:t>TOLZMANN</a:t>
                      </a:r>
                      <a:endParaRPr lang="en-GB" sz="1600">
                        <a:effectLst/>
                        <a:latin typeface="Calibri"/>
                        <a:ea typeface="Times New Roman"/>
                        <a:cs typeface="Times New Roman"/>
                      </a:endParaRPr>
                    </a:p>
                  </a:txBody>
                  <a:tcPr marL="68580" marR="68580" marT="0" marB="0" anchor="b"/>
                </a:tc>
                <a:tc>
                  <a:txBody>
                    <a:bodyPr/>
                    <a:lstStyle/>
                    <a:p>
                      <a:pPr>
                        <a:lnSpc>
                          <a:spcPct val="115000"/>
                        </a:lnSpc>
                        <a:spcBef>
                          <a:spcPts val="600"/>
                        </a:spcBef>
                        <a:spcAft>
                          <a:spcPts val="0"/>
                        </a:spcAft>
                      </a:pPr>
                      <a:r>
                        <a:rPr lang="en-GB" sz="1600">
                          <a:effectLst/>
                        </a:rPr>
                        <a:t>NONA</a:t>
                      </a:r>
                      <a:endParaRPr lang="en-GB" sz="1600">
                        <a:effectLst/>
                        <a:latin typeface="Calibri"/>
                        <a:ea typeface="Times New Roman"/>
                        <a:cs typeface="Times New Roman"/>
                      </a:endParaRPr>
                    </a:p>
                  </a:txBody>
                  <a:tcPr marL="68580" marR="68580" marT="0" marB="0" anchor="b"/>
                </a:tc>
                <a:tc>
                  <a:txBody>
                    <a:bodyPr/>
                    <a:lstStyle/>
                    <a:p>
                      <a:pPr algn="ctr">
                        <a:lnSpc>
                          <a:spcPct val="115000"/>
                        </a:lnSpc>
                        <a:spcBef>
                          <a:spcPts val="600"/>
                        </a:spcBef>
                        <a:spcAft>
                          <a:spcPts val="0"/>
                        </a:spcAft>
                      </a:pPr>
                      <a:r>
                        <a:rPr lang="en-GB" sz="1600">
                          <a:effectLst/>
                        </a:rPr>
                        <a:t>02-Dec-83</a:t>
                      </a:r>
                      <a:endParaRPr lang="en-GB" sz="1600">
                        <a:effectLst/>
                        <a:latin typeface="Calibri"/>
                        <a:ea typeface="Times New Roman"/>
                        <a:cs typeface="Times New Roman"/>
                      </a:endParaRPr>
                    </a:p>
                  </a:txBody>
                  <a:tcPr marL="68580" marR="68580" marT="0" marB="0" anchor="b"/>
                </a:tc>
                <a:tc>
                  <a:txBody>
                    <a:bodyPr/>
                    <a:lstStyle/>
                    <a:p>
                      <a:pPr>
                        <a:lnSpc>
                          <a:spcPct val="115000"/>
                        </a:lnSpc>
                        <a:spcBef>
                          <a:spcPts val="600"/>
                        </a:spcBef>
                        <a:spcAft>
                          <a:spcPts val="0"/>
                        </a:spcAft>
                      </a:pPr>
                      <a:r>
                        <a:rPr lang="en-GB" sz="1600" dirty="0">
                          <a:effectLst/>
                        </a:rPr>
                        <a:t>63845/05</a:t>
                      </a:r>
                      <a:endParaRPr lang="en-GB" sz="1600" dirty="0">
                        <a:effectLst/>
                        <a:latin typeface="Calibri"/>
                        <a:ea typeface="Times New Roman"/>
                        <a:cs typeface="Times New Roman"/>
                      </a:endParaRPr>
                    </a:p>
                  </a:txBody>
                  <a:tcPr marL="68580" marR="68580" marT="0" marB="0" anchor="b"/>
                </a:tc>
                <a:tc>
                  <a:txBody>
                    <a:bodyPr/>
                    <a:lstStyle/>
                    <a:p>
                      <a:pPr>
                        <a:lnSpc>
                          <a:spcPct val="115000"/>
                        </a:lnSpc>
                        <a:spcBef>
                          <a:spcPts val="600"/>
                        </a:spcBef>
                        <a:spcAft>
                          <a:spcPts val="0"/>
                        </a:spcAft>
                      </a:pPr>
                      <a:r>
                        <a:rPr lang="en-GB" sz="1600" dirty="0">
                          <a:effectLst/>
                        </a:rPr>
                        <a:t>Intel</a:t>
                      </a:r>
                      <a:endParaRPr lang="en-GB" sz="1600" dirty="0">
                        <a:effectLst/>
                        <a:latin typeface="Calibri"/>
                        <a:ea typeface="Times New Roman"/>
                        <a:cs typeface="Times New Roman"/>
                      </a:endParaRPr>
                    </a:p>
                  </a:txBody>
                  <a:tcPr marL="68580" marR="68580" marT="0" marB="0" anchor="b"/>
                </a:tc>
                <a:tc>
                  <a:txBody>
                    <a:bodyPr/>
                    <a:lstStyle/>
                    <a:p>
                      <a:pPr algn="ctr">
                        <a:lnSpc>
                          <a:spcPct val="115000"/>
                        </a:lnSpc>
                        <a:spcBef>
                          <a:spcPts val="600"/>
                        </a:spcBef>
                        <a:spcAft>
                          <a:spcPts val="0"/>
                        </a:spcAft>
                      </a:pPr>
                      <a:r>
                        <a:rPr lang="en-GB" sz="1600">
                          <a:effectLst/>
                        </a:rPr>
                        <a:t>6</a:t>
                      </a:r>
                      <a:endParaRPr lang="en-GB" sz="1600">
                        <a:effectLst/>
                        <a:latin typeface="Calibri"/>
                        <a:ea typeface="Times New Roman"/>
                        <a:cs typeface="Times New Roman"/>
                      </a:endParaRPr>
                    </a:p>
                  </a:txBody>
                  <a:tcPr marL="68580" marR="68580" marT="0" marB="0" anchor="b"/>
                </a:tc>
                <a:tc>
                  <a:txBody>
                    <a:bodyPr/>
                    <a:lstStyle/>
                    <a:p>
                      <a:pPr algn="ctr">
                        <a:lnSpc>
                          <a:spcPct val="115000"/>
                        </a:lnSpc>
                        <a:spcBef>
                          <a:spcPts val="600"/>
                        </a:spcBef>
                        <a:spcAft>
                          <a:spcPts val="0"/>
                        </a:spcAft>
                      </a:pPr>
                      <a:r>
                        <a:rPr lang="en-GB" sz="1600" dirty="0">
                          <a:effectLst/>
                        </a:rPr>
                        <a:t>M</a:t>
                      </a:r>
                      <a:endParaRPr lang="en-GB" sz="1600" dirty="0">
                        <a:effectLst/>
                        <a:latin typeface="Calibri"/>
                        <a:ea typeface="Times New Roman"/>
                        <a:cs typeface="Times New Roman"/>
                      </a:endParaRPr>
                    </a:p>
                  </a:txBody>
                  <a:tcPr marL="68580" marR="68580" marT="0" marB="0" anchor="b"/>
                </a:tc>
              </a:tr>
            </a:tbl>
          </a:graphicData>
        </a:graphic>
      </p:graphicFrame>
      <p:sp>
        <p:nvSpPr>
          <p:cNvPr id="9" name="Oval 8"/>
          <p:cNvSpPr/>
          <p:nvPr/>
        </p:nvSpPr>
        <p:spPr>
          <a:xfrm>
            <a:off x="8249996" y="3735870"/>
            <a:ext cx="648072" cy="10612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4283968" y="1556792"/>
            <a:ext cx="3424157" cy="5112568"/>
            <a:chOff x="4283968" y="1556792"/>
            <a:chExt cx="3424157" cy="5112568"/>
          </a:xfrm>
        </p:grpSpPr>
        <p:sp>
          <p:nvSpPr>
            <p:cNvPr id="6" name="Rounded Rectangle 5"/>
            <p:cNvSpPr/>
            <p:nvPr/>
          </p:nvSpPr>
          <p:spPr>
            <a:xfrm>
              <a:off x="4283968" y="1556792"/>
              <a:ext cx="2880320" cy="41764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220072" y="6300028"/>
              <a:ext cx="2488053" cy="369332"/>
            </a:xfrm>
            <a:prstGeom prst="rect">
              <a:avLst/>
            </a:prstGeom>
            <a:noFill/>
          </p:spPr>
          <p:txBody>
            <a:bodyPr wrap="none" rtlCol="0">
              <a:spAutoFit/>
            </a:bodyPr>
            <a:lstStyle/>
            <a:p>
              <a:r>
                <a:rPr lang="en-GB" b="1" dirty="0" smtClean="0"/>
                <a:t>Different Police Systems</a:t>
              </a:r>
              <a:endParaRPr lang="en-GB" b="1" dirty="0"/>
            </a:p>
          </p:txBody>
        </p:sp>
        <p:cxnSp>
          <p:nvCxnSpPr>
            <p:cNvPr id="11" name="Straight Arrow Connector 10"/>
            <p:cNvCxnSpPr>
              <a:stCxn id="5" idx="0"/>
            </p:cNvCxnSpPr>
            <p:nvPr/>
          </p:nvCxnSpPr>
          <p:spPr>
            <a:xfrm flipH="1" flipV="1">
              <a:off x="6300192" y="5589240"/>
              <a:ext cx="163907" cy="71078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0794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a:r>
              <a:rPr lang="en-GB" altLang="en-US" smtClean="0"/>
              <a:t>Criminal Networks</a:t>
            </a:r>
            <a:br>
              <a:rPr lang="en-GB" altLang="en-US" smtClean="0"/>
            </a:br>
            <a:r>
              <a:rPr lang="en-GB" altLang="en-US" smtClean="0"/>
              <a:t>1</a:t>
            </a:r>
            <a:r>
              <a:rPr lang="en-GB" altLang="en-US" baseline="30000" smtClean="0"/>
              <a:t>st</a:t>
            </a:r>
            <a:r>
              <a:rPr lang="en-GB" altLang="en-US" smtClean="0"/>
              <a:t> Degree</a:t>
            </a:r>
          </a:p>
        </p:txBody>
      </p:sp>
      <p:sp>
        <p:nvSpPr>
          <p:cNvPr id="22531" name="Oval 3"/>
          <p:cNvSpPr>
            <a:spLocks noChangeArrowheads="1"/>
          </p:cNvSpPr>
          <p:nvPr/>
        </p:nvSpPr>
        <p:spPr bwMode="auto">
          <a:xfrm>
            <a:off x="2842560" y="3429000"/>
            <a:ext cx="433440" cy="409003"/>
          </a:xfrm>
          <a:prstGeom prst="ellipse">
            <a:avLst/>
          </a:prstGeom>
          <a:solidFill>
            <a:srgbClr val="FF0000"/>
          </a:solidFill>
          <a:ln w="9525">
            <a:solidFill>
              <a:schemeClr val="tx1"/>
            </a:solidFill>
            <a:round/>
            <a:headEnd/>
            <a:tailEnd/>
          </a:ln>
        </p:spPr>
        <p:txBody>
          <a:bodyPr wrap="none" lIns="91430" tIns="45715" rIns="91430" bIns="45715" anchor="ctr"/>
          <a:lstStyle/>
          <a:p>
            <a:endParaRPr lang="en-US" altLang="en-US"/>
          </a:p>
        </p:txBody>
      </p:sp>
      <p:sp>
        <p:nvSpPr>
          <p:cNvPr id="22532" name="Oval 4"/>
          <p:cNvSpPr>
            <a:spLocks noChangeArrowheads="1"/>
          </p:cNvSpPr>
          <p:nvPr/>
        </p:nvSpPr>
        <p:spPr bwMode="auto">
          <a:xfrm>
            <a:off x="4356001" y="3429000"/>
            <a:ext cx="433440" cy="409003"/>
          </a:xfrm>
          <a:prstGeom prst="ellipse">
            <a:avLst/>
          </a:prstGeom>
          <a:solidFill>
            <a:srgbClr val="3366FF"/>
          </a:solidFill>
          <a:ln w="9525">
            <a:solidFill>
              <a:schemeClr val="tx1"/>
            </a:solidFill>
            <a:round/>
            <a:headEnd/>
            <a:tailEnd/>
          </a:ln>
        </p:spPr>
        <p:txBody>
          <a:bodyPr wrap="none" lIns="91430" tIns="45715" rIns="91430" bIns="45715" anchor="ctr"/>
          <a:lstStyle/>
          <a:p>
            <a:endParaRPr lang="en-US" altLang="en-US"/>
          </a:p>
        </p:txBody>
      </p:sp>
      <p:sp>
        <p:nvSpPr>
          <p:cNvPr id="22533" name="Oval 5"/>
          <p:cNvSpPr>
            <a:spLocks noChangeArrowheads="1"/>
          </p:cNvSpPr>
          <p:nvPr/>
        </p:nvSpPr>
        <p:spPr bwMode="auto">
          <a:xfrm>
            <a:off x="1980001" y="2420895"/>
            <a:ext cx="433440" cy="409003"/>
          </a:xfrm>
          <a:prstGeom prst="ellipse">
            <a:avLst/>
          </a:prstGeom>
          <a:solidFill>
            <a:srgbClr val="3366FF"/>
          </a:solidFill>
          <a:ln w="9525">
            <a:solidFill>
              <a:schemeClr val="tx1"/>
            </a:solidFill>
            <a:round/>
            <a:headEnd/>
            <a:tailEnd/>
          </a:ln>
        </p:spPr>
        <p:txBody>
          <a:bodyPr wrap="none" lIns="91430" tIns="45715" rIns="91430" bIns="45715" anchor="ctr"/>
          <a:lstStyle/>
          <a:p>
            <a:endParaRPr lang="en-US" altLang="en-US"/>
          </a:p>
        </p:txBody>
      </p:sp>
      <p:sp>
        <p:nvSpPr>
          <p:cNvPr id="22534" name="Oval 6"/>
          <p:cNvSpPr>
            <a:spLocks noChangeArrowheads="1"/>
          </p:cNvSpPr>
          <p:nvPr/>
        </p:nvSpPr>
        <p:spPr bwMode="auto">
          <a:xfrm>
            <a:off x="1548001" y="4005061"/>
            <a:ext cx="433440" cy="410443"/>
          </a:xfrm>
          <a:prstGeom prst="ellipse">
            <a:avLst/>
          </a:prstGeom>
          <a:solidFill>
            <a:srgbClr val="3366FF"/>
          </a:solidFill>
          <a:ln w="9525">
            <a:solidFill>
              <a:schemeClr val="tx1"/>
            </a:solidFill>
            <a:round/>
            <a:headEnd/>
            <a:tailEnd/>
          </a:ln>
        </p:spPr>
        <p:txBody>
          <a:bodyPr wrap="none" lIns="91430" tIns="45715" rIns="91430" bIns="45715" anchor="ctr"/>
          <a:lstStyle/>
          <a:p>
            <a:endParaRPr lang="en-US" altLang="en-US"/>
          </a:p>
        </p:txBody>
      </p:sp>
      <p:sp>
        <p:nvSpPr>
          <p:cNvPr id="22535" name="Oval 7"/>
          <p:cNvSpPr>
            <a:spLocks noChangeArrowheads="1"/>
          </p:cNvSpPr>
          <p:nvPr/>
        </p:nvSpPr>
        <p:spPr bwMode="auto">
          <a:xfrm>
            <a:off x="3492001" y="4797144"/>
            <a:ext cx="433440" cy="410443"/>
          </a:xfrm>
          <a:prstGeom prst="ellipse">
            <a:avLst/>
          </a:prstGeom>
          <a:solidFill>
            <a:srgbClr val="3366FF"/>
          </a:solidFill>
          <a:ln w="9525">
            <a:solidFill>
              <a:schemeClr val="tx1"/>
            </a:solidFill>
            <a:round/>
            <a:headEnd/>
            <a:tailEnd/>
          </a:ln>
        </p:spPr>
        <p:txBody>
          <a:bodyPr wrap="none" lIns="91430" tIns="45715" rIns="91430" bIns="45715" anchor="ctr"/>
          <a:lstStyle/>
          <a:p>
            <a:endParaRPr lang="en-US" altLang="en-US"/>
          </a:p>
        </p:txBody>
      </p:sp>
      <p:sp>
        <p:nvSpPr>
          <p:cNvPr id="22536" name="Oval 8"/>
          <p:cNvSpPr>
            <a:spLocks noChangeArrowheads="1"/>
          </p:cNvSpPr>
          <p:nvPr/>
        </p:nvSpPr>
        <p:spPr bwMode="auto">
          <a:xfrm>
            <a:off x="4066560" y="2204872"/>
            <a:ext cx="433440" cy="410443"/>
          </a:xfrm>
          <a:prstGeom prst="ellipse">
            <a:avLst/>
          </a:prstGeom>
          <a:solidFill>
            <a:srgbClr val="3366FF"/>
          </a:solidFill>
          <a:ln w="9525">
            <a:solidFill>
              <a:schemeClr val="tx1"/>
            </a:solidFill>
            <a:round/>
            <a:headEnd/>
            <a:tailEnd/>
          </a:ln>
        </p:spPr>
        <p:txBody>
          <a:bodyPr wrap="none" lIns="91430" tIns="45715" rIns="91430" bIns="45715" anchor="ctr"/>
          <a:lstStyle/>
          <a:p>
            <a:endParaRPr lang="en-US" altLang="en-US"/>
          </a:p>
        </p:txBody>
      </p:sp>
      <p:sp>
        <p:nvSpPr>
          <p:cNvPr id="22537" name="Line 9"/>
          <p:cNvSpPr>
            <a:spLocks noChangeShapeType="1"/>
          </p:cNvSpPr>
          <p:nvPr/>
        </p:nvSpPr>
        <p:spPr bwMode="auto">
          <a:xfrm flipH="1" flipV="1">
            <a:off x="2340000" y="2780932"/>
            <a:ext cx="576000" cy="7200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2538" name="Line 10"/>
          <p:cNvSpPr>
            <a:spLocks noChangeShapeType="1"/>
          </p:cNvSpPr>
          <p:nvPr/>
        </p:nvSpPr>
        <p:spPr bwMode="auto">
          <a:xfrm flipV="1">
            <a:off x="3204001" y="2564910"/>
            <a:ext cx="936000" cy="9360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2539" name="Line 11"/>
          <p:cNvSpPr>
            <a:spLocks noChangeShapeType="1"/>
          </p:cNvSpPr>
          <p:nvPr/>
        </p:nvSpPr>
        <p:spPr bwMode="auto">
          <a:xfrm>
            <a:off x="3276001" y="3645023"/>
            <a:ext cx="108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2540" name="Line 12"/>
          <p:cNvSpPr>
            <a:spLocks noChangeShapeType="1"/>
          </p:cNvSpPr>
          <p:nvPr/>
        </p:nvSpPr>
        <p:spPr bwMode="auto">
          <a:xfrm>
            <a:off x="3132000" y="3789038"/>
            <a:ext cx="432000" cy="1008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2541" name="Line 13"/>
          <p:cNvSpPr>
            <a:spLocks noChangeShapeType="1"/>
          </p:cNvSpPr>
          <p:nvPr/>
        </p:nvSpPr>
        <p:spPr bwMode="auto">
          <a:xfrm flipH="1">
            <a:off x="1980000" y="3717031"/>
            <a:ext cx="862560" cy="4320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2542" name="Line 14"/>
          <p:cNvSpPr>
            <a:spLocks noChangeShapeType="1"/>
          </p:cNvSpPr>
          <p:nvPr/>
        </p:nvSpPr>
        <p:spPr bwMode="auto">
          <a:xfrm flipH="1">
            <a:off x="3850561" y="3861046"/>
            <a:ext cx="649440" cy="9360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2543" name="Line 15"/>
          <p:cNvSpPr>
            <a:spLocks noChangeShapeType="1"/>
          </p:cNvSpPr>
          <p:nvPr/>
        </p:nvSpPr>
        <p:spPr bwMode="auto">
          <a:xfrm flipH="1">
            <a:off x="2412001" y="2348887"/>
            <a:ext cx="1654560" cy="2880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Tree>
    <p:extLst>
      <p:ext uri="{BB962C8B-B14F-4D97-AF65-F5344CB8AC3E}">
        <p14:creationId xmlns:p14="http://schemas.microsoft.com/office/powerpoint/2010/main" val="3331206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a:r>
              <a:rPr lang="en-GB" altLang="en-US" smtClean="0"/>
              <a:t>Criminal Networks</a:t>
            </a:r>
            <a:br>
              <a:rPr lang="en-GB" altLang="en-US" smtClean="0"/>
            </a:br>
            <a:r>
              <a:rPr lang="en-GB" altLang="en-US" smtClean="0"/>
              <a:t>2</a:t>
            </a:r>
            <a:r>
              <a:rPr lang="en-GB" altLang="en-US" baseline="30000" smtClean="0"/>
              <a:t>nd</a:t>
            </a:r>
            <a:r>
              <a:rPr lang="en-GB" altLang="en-US" smtClean="0"/>
              <a:t> Degree</a:t>
            </a:r>
          </a:p>
        </p:txBody>
      </p:sp>
      <p:sp>
        <p:nvSpPr>
          <p:cNvPr id="23555" name="Oval 3"/>
          <p:cNvSpPr>
            <a:spLocks noChangeArrowheads="1"/>
          </p:cNvSpPr>
          <p:nvPr/>
        </p:nvSpPr>
        <p:spPr bwMode="auto">
          <a:xfrm>
            <a:off x="2842560" y="3429000"/>
            <a:ext cx="433440" cy="409003"/>
          </a:xfrm>
          <a:prstGeom prst="ellipse">
            <a:avLst/>
          </a:prstGeom>
          <a:solidFill>
            <a:srgbClr val="FF0000"/>
          </a:solidFill>
          <a:ln w="9525">
            <a:solidFill>
              <a:schemeClr val="tx1"/>
            </a:solidFill>
            <a:round/>
            <a:headEnd/>
            <a:tailEnd/>
          </a:ln>
        </p:spPr>
        <p:txBody>
          <a:bodyPr wrap="none" lIns="91430" tIns="45715" rIns="91430" bIns="45715" anchor="ctr"/>
          <a:lstStyle/>
          <a:p>
            <a:endParaRPr lang="en-US" altLang="en-US"/>
          </a:p>
        </p:txBody>
      </p:sp>
      <p:sp>
        <p:nvSpPr>
          <p:cNvPr id="23556" name="Oval 4"/>
          <p:cNvSpPr>
            <a:spLocks noChangeArrowheads="1"/>
          </p:cNvSpPr>
          <p:nvPr/>
        </p:nvSpPr>
        <p:spPr bwMode="auto">
          <a:xfrm>
            <a:off x="4356001" y="3429000"/>
            <a:ext cx="433440" cy="409003"/>
          </a:xfrm>
          <a:prstGeom prst="ellipse">
            <a:avLst/>
          </a:prstGeom>
          <a:solidFill>
            <a:srgbClr val="3366FF"/>
          </a:solidFill>
          <a:ln w="9525">
            <a:solidFill>
              <a:schemeClr val="tx1"/>
            </a:solidFill>
            <a:round/>
            <a:headEnd/>
            <a:tailEnd/>
          </a:ln>
        </p:spPr>
        <p:txBody>
          <a:bodyPr wrap="none" lIns="91430" tIns="45715" rIns="91430" bIns="45715" anchor="ctr"/>
          <a:lstStyle/>
          <a:p>
            <a:endParaRPr lang="en-US" altLang="en-US"/>
          </a:p>
        </p:txBody>
      </p:sp>
      <p:sp>
        <p:nvSpPr>
          <p:cNvPr id="23557" name="Oval 5"/>
          <p:cNvSpPr>
            <a:spLocks noChangeArrowheads="1"/>
          </p:cNvSpPr>
          <p:nvPr/>
        </p:nvSpPr>
        <p:spPr bwMode="auto">
          <a:xfrm>
            <a:off x="1980001" y="2420895"/>
            <a:ext cx="433440" cy="409003"/>
          </a:xfrm>
          <a:prstGeom prst="ellipse">
            <a:avLst/>
          </a:prstGeom>
          <a:solidFill>
            <a:srgbClr val="3366FF"/>
          </a:solidFill>
          <a:ln w="9525">
            <a:solidFill>
              <a:schemeClr val="tx1"/>
            </a:solidFill>
            <a:round/>
            <a:headEnd/>
            <a:tailEnd/>
          </a:ln>
        </p:spPr>
        <p:txBody>
          <a:bodyPr wrap="none" lIns="91430" tIns="45715" rIns="91430" bIns="45715" anchor="ctr"/>
          <a:lstStyle/>
          <a:p>
            <a:endParaRPr lang="en-US" altLang="en-US"/>
          </a:p>
        </p:txBody>
      </p:sp>
      <p:sp>
        <p:nvSpPr>
          <p:cNvPr id="23558" name="Oval 6"/>
          <p:cNvSpPr>
            <a:spLocks noChangeArrowheads="1"/>
          </p:cNvSpPr>
          <p:nvPr/>
        </p:nvSpPr>
        <p:spPr bwMode="auto">
          <a:xfrm>
            <a:off x="1548001" y="4005061"/>
            <a:ext cx="433440" cy="410443"/>
          </a:xfrm>
          <a:prstGeom prst="ellipse">
            <a:avLst/>
          </a:prstGeom>
          <a:solidFill>
            <a:srgbClr val="3366FF"/>
          </a:solidFill>
          <a:ln w="9525">
            <a:solidFill>
              <a:schemeClr val="tx1"/>
            </a:solidFill>
            <a:round/>
            <a:headEnd/>
            <a:tailEnd/>
          </a:ln>
        </p:spPr>
        <p:txBody>
          <a:bodyPr wrap="none" lIns="91430" tIns="45715" rIns="91430" bIns="45715" anchor="ctr"/>
          <a:lstStyle/>
          <a:p>
            <a:endParaRPr lang="en-US" altLang="en-US"/>
          </a:p>
        </p:txBody>
      </p:sp>
      <p:sp>
        <p:nvSpPr>
          <p:cNvPr id="23559" name="Oval 7"/>
          <p:cNvSpPr>
            <a:spLocks noChangeArrowheads="1"/>
          </p:cNvSpPr>
          <p:nvPr/>
        </p:nvSpPr>
        <p:spPr bwMode="auto">
          <a:xfrm>
            <a:off x="3492001" y="4797144"/>
            <a:ext cx="433440" cy="410443"/>
          </a:xfrm>
          <a:prstGeom prst="ellipse">
            <a:avLst/>
          </a:prstGeom>
          <a:solidFill>
            <a:srgbClr val="3366FF"/>
          </a:solidFill>
          <a:ln w="9525">
            <a:solidFill>
              <a:schemeClr val="tx1"/>
            </a:solidFill>
            <a:round/>
            <a:headEnd/>
            <a:tailEnd/>
          </a:ln>
        </p:spPr>
        <p:txBody>
          <a:bodyPr wrap="none" lIns="91430" tIns="45715" rIns="91430" bIns="45715" anchor="ctr"/>
          <a:lstStyle/>
          <a:p>
            <a:endParaRPr lang="en-US" altLang="en-US"/>
          </a:p>
        </p:txBody>
      </p:sp>
      <p:sp>
        <p:nvSpPr>
          <p:cNvPr id="23560" name="Oval 8"/>
          <p:cNvSpPr>
            <a:spLocks noChangeArrowheads="1"/>
          </p:cNvSpPr>
          <p:nvPr/>
        </p:nvSpPr>
        <p:spPr bwMode="auto">
          <a:xfrm>
            <a:off x="4066560" y="2204872"/>
            <a:ext cx="433440" cy="410443"/>
          </a:xfrm>
          <a:prstGeom prst="ellipse">
            <a:avLst/>
          </a:prstGeom>
          <a:solidFill>
            <a:srgbClr val="3366FF"/>
          </a:solidFill>
          <a:ln w="9525">
            <a:solidFill>
              <a:schemeClr val="tx1"/>
            </a:solidFill>
            <a:round/>
            <a:headEnd/>
            <a:tailEnd/>
          </a:ln>
        </p:spPr>
        <p:txBody>
          <a:bodyPr wrap="none" lIns="91430" tIns="45715" rIns="91430" bIns="45715" anchor="ctr"/>
          <a:lstStyle/>
          <a:p>
            <a:endParaRPr lang="en-US" altLang="en-US"/>
          </a:p>
        </p:txBody>
      </p:sp>
      <p:sp>
        <p:nvSpPr>
          <p:cNvPr id="23561" name="Line 9"/>
          <p:cNvSpPr>
            <a:spLocks noChangeShapeType="1"/>
          </p:cNvSpPr>
          <p:nvPr/>
        </p:nvSpPr>
        <p:spPr bwMode="auto">
          <a:xfrm flipH="1" flipV="1">
            <a:off x="2340000" y="2780932"/>
            <a:ext cx="576000" cy="7200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3562" name="Line 10"/>
          <p:cNvSpPr>
            <a:spLocks noChangeShapeType="1"/>
          </p:cNvSpPr>
          <p:nvPr/>
        </p:nvSpPr>
        <p:spPr bwMode="auto">
          <a:xfrm flipV="1">
            <a:off x="3204001" y="2564910"/>
            <a:ext cx="936000" cy="9360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3563" name="Line 11"/>
          <p:cNvSpPr>
            <a:spLocks noChangeShapeType="1"/>
          </p:cNvSpPr>
          <p:nvPr/>
        </p:nvSpPr>
        <p:spPr bwMode="auto">
          <a:xfrm>
            <a:off x="3276001" y="3645023"/>
            <a:ext cx="108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3564" name="Line 12"/>
          <p:cNvSpPr>
            <a:spLocks noChangeShapeType="1"/>
          </p:cNvSpPr>
          <p:nvPr/>
        </p:nvSpPr>
        <p:spPr bwMode="auto">
          <a:xfrm>
            <a:off x="3132000" y="3789038"/>
            <a:ext cx="432000" cy="1008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3565" name="Line 13"/>
          <p:cNvSpPr>
            <a:spLocks noChangeShapeType="1"/>
          </p:cNvSpPr>
          <p:nvPr/>
        </p:nvSpPr>
        <p:spPr bwMode="auto">
          <a:xfrm flipH="1">
            <a:off x="1980000" y="3717031"/>
            <a:ext cx="862560" cy="4320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3566" name="Line 14"/>
          <p:cNvSpPr>
            <a:spLocks noChangeShapeType="1"/>
          </p:cNvSpPr>
          <p:nvPr/>
        </p:nvSpPr>
        <p:spPr bwMode="auto">
          <a:xfrm flipH="1">
            <a:off x="3850561" y="3861046"/>
            <a:ext cx="649440" cy="9360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3567" name="Line 15"/>
          <p:cNvSpPr>
            <a:spLocks noChangeShapeType="1"/>
          </p:cNvSpPr>
          <p:nvPr/>
        </p:nvSpPr>
        <p:spPr bwMode="auto">
          <a:xfrm flipH="1">
            <a:off x="2412001" y="2348887"/>
            <a:ext cx="1654560" cy="2880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3568" name="Oval 16"/>
          <p:cNvSpPr>
            <a:spLocks noChangeArrowheads="1"/>
          </p:cNvSpPr>
          <p:nvPr/>
        </p:nvSpPr>
        <p:spPr bwMode="auto">
          <a:xfrm>
            <a:off x="7020001" y="3717031"/>
            <a:ext cx="433440" cy="409003"/>
          </a:xfrm>
          <a:prstGeom prst="ellipse">
            <a:avLst/>
          </a:prstGeom>
          <a:solidFill>
            <a:srgbClr val="00FF00"/>
          </a:solidFill>
          <a:ln w="9525">
            <a:solidFill>
              <a:schemeClr val="tx1"/>
            </a:solidFill>
            <a:round/>
            <a:headEnd/>
            <a:tailEnd/>
          </a:ln>
        </p:spPr>
        <p:txBody>
          <a:bodyPr wrap="none" lIns="91430" tIns="45715" rIns="91430" bIns="45715" anchor="ctr"/>
          <a:lstStyle/>
          <a:p>
            <a:endParaRPr lang="en-US" altLang="en-US"/>
          </a:p>
        </p:txBody>
      </p:sp>
      <p:sp>
        <p:nvSpPr>
          <p:cNvPr id="23569" name="Oval 17"/>
          <p:cNvSpPr>
            <a:spLocks noChangeArrowheads="1"/>
          </p:cNvSpPr>
          <p:nvPr/>
        </p:nvSpPr>
        <p:spPr bwMode="auto">
          <a:xfrm>
            <a:off x="5796001" y="4581122"/>
            <a:ext cx="433440" cy="410443"/>
          </a:xfrm>
          <a:prstGeom prst="ellipse">
            <a:avLst/>
          </a:prstGeom>
          <a:solidFill>
            <a:srgbClr val="00FF00"/>
          </a:solidFill>
          <a:ln w="9525">
            <a:solidFill>
              <a:schemeClr val="tx1"/>
            </a:solidFill>
            <a:round/>
            <a:headEnd/>
            <a:tailEnd/>
          </a:ln>
        </p:spPr>
        <p:txBody>
          <a:bodyPr wrap="none" lIns="91430" tIns="45715" rIns="91430" bIns="45715" anchor="ctr"/>
          <a:lstStyle/>
          <a:p>
            <a:endParaRPr lang="en-US" altLang="en-US"/>
          </a:p>
        </p:txBody>
      </p:sp>
      <p:sp>
        <p:nvSpPr>
          <p:cNvPr id="23570" name="Oval 18"/>
          <p:cNvSpPr>
            <a:spLocks noChangeArrowheads="1"/>
          </p:cNvSpPr>
          <p:nvPr/>
        </p:nvSpPr>
        <p:spPr bwMode="auto">
          <a:xfrm>
            <a:off x="5940001" y="2564910"/>
            <a:ext cx="433440" cy="410443"/>
          </a:xfrm>
          <a:prstGeom prst="ellipse">
            <a:avLst/>
          </a:prstGeom>
          <a:solidFill>
            <a:srgbClr val="00FF00"/>
          </a:solidFill>
          <a:ln w="9525">
            <a:solidFill>
              <a:schemeClr val="tx1"/>
            </a:solidFill>
            <a:round/>
            <a:headEnd/>
            <a:tailEnd/>
          </a:ln>
        </p:spPr>
        <p:txBody>
          <a:bodyPr wrap="none" lIns="91430" tIns="45715" rIns="91430" bIns="45715" anchor="ctr"/>
          <a:lstStyle/>
          <a:p>
            <a:endParaRPr lang="en-US" altLang="en-US"/>
          </a:p>
        </p:txBody>
      </p:sp>
      <p:sp>
        <p:nvSpPr>
          <p:cNvPr id="23571" name="Oval 19"/>
          <p:cNvSpPr>
            <a:spLocks noChangeArrowheads="1"/>
          </p:cNvSpPr>
          <p:nvPr/>
        </p:nvSpPr>
        <p:spPr bwMode="auto">
          <a:xfrm>
            <a:off x="756001" y="3140970"/>
            <a:ext cx="433440" cy="410443"/>
          </a:xfrm>
          <a:prstGeom prst="ellipse">
            <a:avLst/>
          </a:prstGeom>
          <a:solidFill>
            <a:srgbClr val="00FF00"/>
          </a:solidFill>
          <a:ln w="9525">
            <a:solidFill>
              <a:schemeClr val="tx1"/>
            </a:solidFill>
            <a:round/>
            <a:headEnd/>
            <a:tailEnd/>
          </a:ln>
        </p:spPr>
        <p:txBody>
          <a:bodyPr wrap="none" lIns="91430" tIns="45715" rIns="91430" bIns="45715" anchor="ctr"/>
          <a:lstStyle/>
          <a:p>
            <a:endParaRPr lang="en-US" altLang="en-US"/>
          </a:p>
        </p:txBody>
      </p:sp>
      <p:sp>
        <p:nvSpPr>
          <p:cNvPr id="23572" name="Oval 20"/>
          <p:cNvSpPr>
            <a:spLocks noChangeArrowheads="1"/>
          </p:cNvSpPr>
          <p:nvPr/>
        </p:nvSpPr>
        <p:spPr bwMode="auto">
          <a:xfrm>
            <a:off x="900001" y="1556804"/>
            <a:ext cx="433440" cy="410443"/>
          </a:xfrm>
          <a:prstGeom prst="ellipse">
            <a:avLst/>
          </a:prstGeom>
          <a:solidFill>
            <a:srgbClr val="00FF00"/>
          </a:solidFill>
          <a:ln w="9525">
            <a:solidFill>
              <a:schemeClr val="tx1"/>
            </a:solidFill>
            <a:round/>
            <a:headEnd/>
            <a:tailEnd/>
          </a:ln>
        </p:spPr>
        <p:txBody>
          <a:bodyPr wrap="none" lIns="91430" tIns="45715" rIns="91430" bIns="45715" anchor="ctr"/>
          <a:lstStyle/>
          <a:p>
            <a:endParaRPr lang="en-US" altLang="en-US"/>
          </a:p>
        </p:txBody>
      </p:sp>
      <p:sp>
        <p:nvSpPr>
          <p:cNvPr id="23573" name="Line 21"/>
          <p:cNvSpPr>
            <a:spLocks noChangeShapeType="1"/>
          </p:cNvSpPr>
          <p:nvPr/>
        </p:nvSpPr>
        <p:spPr bwMode="auto">
          <a:xfrm flipH="1" flipV="1">
            <a:off x="1116001" y="3501008"/>
            <a:ext cx="502560" cy="5040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3574" name="Line 22"/>
          <p:cNvSpPr>
            <a:spLocks noChangeShapeType="1"/>
          </p:cNvSpPr>
          <p:nvPr/>
        </p:nvSpPr>
        <p:spPr bwMode="auto">
          <a:xfrm flipH="1">
            <a:off x="1188000" y="2780933"/>
            <a:ext cx="862560" cy="5040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3575" name="Line 23"/>
          <p:cNvSpPr>
            <a:spLocks noChangeShapeType="1"/>
          </p:cNvSpPr>
          <p:nvPr/>
        </p:nvSpPr>
        <p:spPr bwMode="auto">
          <a:xfrm flipV="1">
            <a:off x="972001" y="1915402"/>
            <a:ext cx="70560" cy="12255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3576" name="Line 24"/>
          <p:cNvSpPr>
            <a:spLocks noChangeShapeType="1"/>
          </p:cNvSpPr>
          <p:nvPr/>
        </p:nvSpPr>
        <p:spPr bwMode="auto">
          <a:xfrm>
            <a:off x="1332000" y="1772826"/>
            <a:ext cx="718560" cy="7200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3577" name="Line 25"/>
          <p:cNvSpPr>
            <a:spLocks noChangeShapeType="1"/>
          </p:cNvSpPr>
          <p:nvPr/>
        </p:nvSpPr>
        <p:spPr bwMode="auto">
          <a:xfrm flipV="1">
            <a:off x="3924000" y="4797144"/>
            <a:ext cx="1872000" cy="2160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3578" name="Line 26"/>
          <p:cNvSpPr>
            <a:spLocks noChangeShapeType="1"/>
          </p:cNvSpPr>
          <p:nvPr/>
        </p:nvSpPr>
        <p:spPr bwMode="auto">
          <a:xfrm flipV="1">
            <a:off x="4716001" y="2852940"/>
            <a:ext cx="1224000" cy="6480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3579" name="Line 27"/>
          <p:cNvSpPr>
            <a:spLocks noChangeShapeType="1"/>
          </p:cNvSpPr>
          <p:nvPr/>
        </p:nvSpPr>
        <p:spPr bwMode="auto">
          <a:xfrm>
            <a:off x="4788001" y="3717031"/>
            <a:ext cx="1080000" cy="9360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3580" name="Line 28"/>
          <p:cNvSpPr>
            <a:spLocks noChangeShapeType="1"/>
          </p:cNvSpPr>
          <p:nvPr/>
        </p:nvSpPr>
        <p:spPr bwMode="auto">
          <a:xfrm>
            <a:off x="4788001" y="3717031"/>
            <a:ext cx="2232000" cy="217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3581" name="Content Placeholder 29"/>
          <p:cNvSpPr>
            <a:spLocks noGrp="1"/>
          </p:cNvSpPr>
          <p:nvPr>
            <p:ph idx="1"/>
          </p:nvPr>
        </p:nvSpPr>
        <p:spPr/>
        <p:txBody>
          <a:bodyPr/>
          <a:lstStyle/>
          <a:p>
            <a:pPr eaLnBrk="1"/>
            <a:endParaRPr lang="en-US" altLang="en-US" smtClean="0"/>
          </a:p>
        </p:txBody>
      </p:sp>
    </p:spTree>
    <p:extLst>
      <p:ext uri="{BB962C8B-B14F-4D97-AF65-F5344CB8AC3E}">
        <p14:creationId xmlns:p14="http://schemas.microsoft.com/office/powerpoint/2010/main" val="1740975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a:r>
              <a:rPr lang="en-GB" altLang="en-US" smtClean="0"/>
              <a:t>Criminal Networks</a:t>
            </a:r>
            <a:br>
              <a:rPr lang="en-GB" altLang="en-US" smtClean="0"/>
            </a:br>
            <a:r>
              <a:rPr lang="en-GB" altLang="en-US" smtClean="0"/>
              <a:t>2</a:t>
            </a:r>
            <a:r>
              <a:rPr lang="en-GB" altLang="en-US" baseline="30000" smtClean="0"/>
              <a:t>nd</a:t>
            </a:r>
            <a:r>
              <a:rPr lang="en-GB" altLang="en-US" smtClean="0"/>
              <a:t> Degree – Different Target</a:t>
            </a:r>
          </a:p>
        </p:txBody>
      </p:sp>
      <p:sp>
        <p:nvSpPr>
          <p:cNvPr id="24579" name="Oval 3"/>
          <p:cNvSpPr>
            <a:spLocks noChangeArrowheads="1"/>
          </p:cNvSpPr>
          <p:nvPr/>
        </p:nvSpPr>
        <p:spPr bwMode="auto">
          <a:xfrm>
            <a:off x="2842560" y="3429000"/>
            <a:ext cx="433440" cy="409003"/>
          </a:xfrm>
          <a:prstGeom prst="ellipse">
            <a:avLst/>
          </a:prstGeom>
          <a:solidFill>
            <a:srgbClr val="FF0000"/>
          </a:solidFill>
          <a:ln w="9525">
            <a:solidFill>
              <a:schemeClr val="tx1"/>
            </a:solidFill>
            <a:round/>
            <a:headEnd/>
            <a:tailEnd/>
          </a:ln>
        </p:spPr>
        <p:txBody>
          <a:bodyPr wrap="none" lIns="91430" tIns="45715" rIns="91430" bIns="45715" anchor="ctr"/>
          <a:lstStyle/>
          <a:p>
            <a:endParaRPr lang="en-US" altLang="en-US"/>
          </a:p>
        </p:txBody>
      </p:sp>
      <p:sp>
        <p:nvSpPr>
          <p:cNvPr id="24580" name="Oval 4"/>
          <p:cNvSpPr>
            <a:spLocks noChangeArrowheads="1"/>
          </p:cNvSpPr>
          <p:nvPr/>
        </p:nvSpPr>
        <p:spPr bwMode="auto">
          <a:xfrm>
            <a:off x="4356001" y="3429000"/>
            <a:ext cx="433440" cy="409003"/>
          </a:xfrm>
          <a:prstGeom prst="ellipse">
            <a:avLst/>
          </a:prstGeom>
          <a:solidFill>
            <a:srgbClr val="333333"/>
          </a:solidFill>
          <a:ln w="9525">
            <a:solidFill>
              <a:schemeClr val="tx1"/>
            </a:solidFill>
            <a:round/>
            <a:headEnd/>
            <a:tailEnd/>
          </a:ln>
        </p:spPr>
        <p:txBody>
          <a:bodyPr wrap="none" lIns="91430" tIns="45715" rIns="91430" bIns="45715" anchor="ctr"/>
          <a:lstStyle/>
          <a:p>
            <a:endParaRPr lang="en-US" altLang="en-US"/>
          </a:p>
        </p:txBody>
      </p:sp>
      <p:sp>
        <p:nvSpPr>
          <p:cNvPr id="24581" name="Oval 5"/>
          <p:cNvSpPr>
            <a:spLocks noChangeArrowheads="1"/>
          </p:cNvSpPr>
          <p:nvPr/>
        </p:nvSpPr>
        <p:spPr bwMode="auto">
          <a:xfrm>
            <a:off x="1980001" y="2420895"/>
            <a:ext cx="433440" cy="409003"/>
          </a:xfrm>
          <a:prstGeom prst="ellipse">
            <a:avLst/>
          </a:prstGeom>
          <a:solidFill>
            <a:srgbClr val="3366FF"/>
          </a:solidFill>
          <a:ln w="9525">
            <a:solidFill>
              <a:schemeClr val="tx1"/>
            </a:solidFill>
            <a:round/>
            <a:headEnd/>
            <a:tailEnd/>
          </a:ln>
        </p:spPr>
        <p:txBody>
          <a:bodyPr wrap="none" lIns="91430" tIns="45715" rIns="91430" bIns="45715" anchor="ctr"/>
          <a:lstStyle/>
          <a:p>
            <a:endParaRPr lang="en-US" altLang="en-US"/>
          </a:p>
        </p:txBody>
      </p:sp>
      <p:sp>
        <p:nvSpPr>
          <p:cNvPr id="24582" name="Oval 6"/>
          <p:cNvSpPr>
            <a:spLocks noChangeArrowheads="1"/>
          </p:cNvSpPr>
          <p:nvPr/>
        </p:nvSpPr>
        <p:spPr bwMode="auto">
          <a:xfrm>
            <a:off x="1548001" y="4005061"/>
            <a:ext cx="433440" cy="410443"/>
          </a:xfrm>
          <a:prstGeom prst="ellipse">
            <a:avLst/>
          </a:prstGeom>
          <a:solidFill>
            <a:srgbClr val="3366FF"/>
          </a:solidFill>
          <a:ln w="9525">
            <a:solidFill>
              <a:schemeClr val="tx1"/>
            </a:solidFill>
            <a:round/>
            <a:headEnd/>
            <a:tailEnd/>
          </a:ln>
        </p:spPr>
        <p:txBody>
          <a:bodyPr wrap="none" lIns="91430" tIns="45715" rIns="91430" bIns="45715" anchor="ctr"/>
          <a:lstStyle/>
          <a:p>
            <a:endParaRPr lang="en-US" altLang="en-US"/>
          </a:p>
        </p:txBody>
      </p:sp>
      <p:sp>
        <p:nvSpPr>
          <p:cNvPr id="24583" name="Oval 7"/>
          <p:cNvSpPr>
            <a:spLocks noChangeArrowheads="1"/>
          </p:cNvSpPr>
          <p:nvPr/>
        </p:nvSpPr>
        <p:spPr bwMode="auto">
          <a:xfrm>
            <a:off x="3492001" y="4797144"/>
            <a:ext cx="433440" cy="410443"/>
          </a:xfrm>
          <a:prstGeom prst="ellipse">
            <a:avLst/>
          </a:prstGeom>
          <a:solidFill>
            <a:srgbClr val="3366FF"/>
          </a:solidFill>
          <a:ln w="9525">
            <a:solidFill>
              <a:schemeClr val="tx1"/>
            </a:solidFill>
            <a:round/>
            <a:headEnd/>
            <a:tailEnd/>
          </a:ln>
        </p:spPr>
        <p:txBody>
          <a:bodyPr wrap="none" lIns="91430" tIns="45715" rIns="91430" bIns="45715" anchor="ctr"/>
          <a:lstStyle/>
          <a:p>
            <a:endParaRPr lang="en-US" altLang="en-US"/>
          </a:p>
        </p:txBody>
      </p:sp>
      <p:sp>
        <p:nvSpPr>
          <p:cNvPr id="24584" name="Oval 8"/>
          <p:cNvSpPr>
            <a:spLocks noChangeArrowheads="1"/>
          </p:cNvSpPr>
          <p:nvPr/>
        </p:nvSpPr>
        <p:spPr bwMode="auto">
          <a:xfrm>
            <a:off x="4066560" y="2204872"/>
            <a:ext cx="433440" cy="410443"/>
          </a:xfrm>
          <a:prstGeom prst="ellipse">
            <a:avLst/>
          </a:prstGeom>
          <a:solidFill>
            <a:srgbClr val="3366FF"/>
          </a:solidFill>
          <a:ln w="9525">
            <a:solidFill>
              <a:schemeClr val="tx1"/>
            </a:solidFill>
            <a:round/>
            <a:headEnd/>
            <a:tailEnd/>
          </a:ln>
        </p:spPr>
        <p:txBody>
          <a:bodyPr wrap="none" lIns="91430" tIns="45715" rIns="91430" bIns="45715" anchor="ctr"/>
          <a:lstStyle/>
          <a:p>
            <a:endParaRPr lang="en-US" altLang="en-US"/>
          </a:p>
        </p:txBody>
      </p:sp>
      <p:sp>
        <p:nvSpPr>
          <p:cNvPr id="24585" name="Line 9"/>
          <p:cNvSpPr>
            <a:spLocks noChangeShapeType="1"/>
          </p:cNvSpPr>
          <p:nvPr/>
        </p:nvSpPr>
        <p:spPr bwMode="auto">
          <a:xfrm flipH="1" flipV="1">
            <a:off x="2340000" y="2780932"/>
            <a:ext cx="576000" cy="7200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4586" name="Line 10"/>
          <p:cNvSpPr>
            <a:spLocks noChangeShapeType="1"/>
          </p:cNvSpPr>
          <p:nvPr/>
        </p:nvSpPr>
        <p:spPr bwMode="auto">
          <a:xfrm flipV="1">
            <a:off x="3204001" y="2564910"/>
            <a:ext cx="936000" cy="9360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4587" name="Line 11"/>
          <p:cNvSpPr>
            <a:spLocks noChangeShapeType="1"/>
          </p:cNvSpPr>
          <p:nvPr/>
        </p:nvSpPr>
        <p:spPr bwMode="auto">
          <a:xfrm>
            <a:off x="3276001" y="3645023"/>
            <a:ext cx="108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4588" name="Line 12"/>
          <p:cNvSpPr>
            <a:spLocks noChangeShapeType="1"/>
          </p:cNvSpPr>
          <p:nvPr/>
        </p:nvSpPr>
        <p:spPr bwMode="auto">
          <a:xfrm>
            <a:off x="3132000" y="3789038"/>
            <a:ext cx="432000" cy="1008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4589" name="Line 13"/>
          <p:cNvSpPr>
            <a:spLocks noChangeShapeType="1"/>
          </p:cNvSpPr>
          <p:nvPr/>
        </p:nvSpPr>
        <p:spPr bwMode="auto">
          <a:xfrm flipH="1">
            <a:off x="1980000" y="3717031"/>
            <a:ext cx="862560" cy="4320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4590" name="Line 14"/>
          <p:cNvSpPr>
            <a:spLocks noChangeShapeType="1"/>
          </p:cNvSpPr>
          <p:nvPr/>
        </p:nvSpPr>
        <p:spPr bwMode="auto">
          <a:xfrm flipH="1">
            <a:off x="3850561" y="3861046"/>
            <a:ext cx="649440" cy="9360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4591" name="Line 15"/>
          <p:cNvSpPr>
            <a:spLocks noChangeShapeType="1"/>
          </p:cNvSpPr>
          <p:nvPr/>
        </p:nvSpPr>
        <p:spPr bwMode="auto">
          <a:xfrm flipH="1">
            <a:off x="2412001" y="2348887"/>
            <a:ext cx="1654560" cy="2880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4592" name="Oval 16"/>
          <p:cNvSpPr>
            <a:spLocks noChangeArrowheads="1"/>
          </p:cNvSpPr>
          <p:nvPr/>
        </p:nvSpPr>
        <p:spPr bwMode="auto">
          <a:xfrm>
            <a:off x="7020001" y="3717031"/>
            <a:ext cx="433440" cy="409003"/>
          </a:xfrm>
          <a:prstGeom prst="ellipse">
            <a:avLst/>
          </a:prstGeom>
          <a:solidFill>
            <a:srgbClr val="00FF00"/>
          </a:solidFill>
          <a:ln w="9525">
            <a:solidFill>
              <a:schemeClr val="tx1"/>
            </a:solidFill>
            <a:round/>
            <a:headEnd/>
            <a:tailEnd/>
          </a:ln>
        </p:spPr>
        <p:txBody>
          <a:bodyPr wrap="none" lIns="91430" tIns="45715" rIns="91430" bIns="45715" anchor="ctr"/>
          <a:lstStyle/>
          <a:p>
            <a:endParaRPr lang="en-US" altLang="en-US"/>
          </a:p>
        </p:txBody>
      </p:sp>
      <p:sp>
        <p:nvSpPr>
          <p:cNvPr id="24593" name="Oval 17"/>
          <p:cNvSpPr>
            <a:spLocks noChangeArrowheads="1"/>
          </p:cNvSpPr>
          <p:nvPr/>
        </p:nvSpPr>
        <p:spPr bwMode="auto">
          <a:xfrm>
            <a:off x="5796001" y="4581122"/>
            <a:ext cx="433440" cy="410443"/>
          </a:xfrm>
          <a:prstGeom prst="ellipse">
            <a:avLst/>
          </a:prstGeom>
          <a:solidFill>
            <a:srgbClr val="00FF00"/>
          </a:solidFill>
          <a:ln w="9525">
            <a:solidFill>
              <a:schemeClr val="tx1"/>
            </a:solidFill>
            <a:round/>
            <a:headEnd/>
            <a:tailEnd/>
          </a:ln>
        </p:spPr>
        <p:txBody>
          <a:bodyPr wrap="none" lIns="91430" tIns="45715" rIns="91430" bIns="45715" anchor="ctr"/>
          <a:lstStyle/>
          <a:p>
            <a:endParaRPr lang="en-US" altLang="en-US"/>
          </a:p>
        </p:txBody>
      </p:sp>
      <p:sp>
        <p:nvSpPr>
          <p:cNvPr id="24594" name="Oval 18"/>
          <p:cNvSpPr>
            <a:spLocks noChangeArrowheads="1"/>
          </p:cNvSpPr>
          <p:nvPr/>
        </p:nvSpPr>
        <p:spPr bwMode="auto">
          <a:xfrm>
            <a:off x="5940001" y="2564910"/>
            <a:ext cx="433440" cy="410443"/>
          </a:xfrm>
          <a:prstGeom prst="ellipse">
            <a:avLst/>
          </a:prstGeom>
          <a:solidFill>
            <a:srgbClr val="00FF00"/>
          </a:solidFill>
          <a:ln w="9525">
            <a:solidFill>
              <a:schemeClr val="tx1"/>
            </a:solidFill>
            <a:round/>
            <a:headEnd/>
            <a:tailEnd/>
          </a:ln>
        </p:spPr>
        <p:txBody>
          <a:bodyPr wrap="none" lIns="91430" tIns="45715" rIns="91430" bIns="45715" anchor="ctr"/>
          <a:lstStyle/>
          <a:p>
            <a:endParaRPr lang="en-US" altLang="en-US"/>
          </a:p>
        </p:txBody>
      </p:sp>
      <p:sp>
        <p:nvSpPr>
          <p:cNvPr id="24595" name="Oval 19"/>
          <p:cNvSpPr>
            <a:spLocks noChangeArrowheads="1"/>
          </p:cNvSpPr>
          <p:nvPr/>
        </p:nvSpPr>
        <p:spPr bwMode="auto">
          <a:xfrm>
            <a:off x="756001" y="3140970"/>
            <a:ext cx="433440" cy="410443"/>
          </a:xfrm>
          <a:prstGeom prst="ellipse">
            <a:avLst/>
          </a:prstGeom>
          <a:solidFill>
            <a:srgbClr val="00FF00"/>
          </a:solidFill>
          <a:ln w="9525">
            <a:solidFill>
              <a:schemeClr val="tx1"/>
            </a:solidFill>
            <a:round/>
            <a:headEnd/>
            <a:tailEnd/>
          </a:ln>
        </p:spPr>
        <p:txBody>
          <a:bodyPr wrap="none" lIns="91430" tIns="45715" rIns="91430" bIns="45715" anchor="ctr"/>
          <a:lstStyle/>
          <a:p>
            <a:endParaRPr lang="en-US" altLang="en-US"/>
          </a:p>
        </p:txBody>
      </p:sp>
      <p:sp>
        <p:nvSpPr>
          <p:cNvPr id="24596" name="Oval 20"/>
          <p:cNvSpPr>
            <a:spLocks noChangeArrowheads="1"/>
          </p:cNvSpPr>
          <p:nvPr/>
        </p:nvSpPr>
        <p:spPr bwMode="auto">
          <a:xfrm>
            <a:off x="900001" y="1556804"/>
            <a:ext cx="433440" cy="410443"/>
          </a:xfrm>
          <a:prstGeom prst="ellipse">
            <a:avLst/>
          </a:prstGeom>
          <a:solidFill>
            <a:srgbClr val="00FF00"/>
          </a:solidFill>
          <a:ln w="9525">
            <a:solidFill>
              <a:schemeClr val="tx1"/>
            </a:solidFill>
            <a:round/>
            <a:headEnd/>
            <a:tailEnd/>
          </a:ln>
        </p:spPr>
        <p:txBody>
          <a:bodyPr wrap="none" lIns="91430" tIns="45715" rIns="91430" bIns="45715" anchor="ctr"/>
          <a:lstStyle/>
          <a:p>
            <a:endParaRPr lang="en-US" altLang="en-US"/>
          </a:p>
        </p:txBody>
      </p:sp>
      <p:sp>
        <p:nvSpPr>
          <p:cNvPr id="24597" name="Line 21"/>
          <p:cNvSpPr>
            <a:spLocks noChangeShapeType="1"/>
          </p:cNvSpPr>
          <p:nvPr/>
        </p:nvSpPr>
        <p:spPr bwMode="auto">
          <a:xfrm flipH="1" flipV="1">
            <a:off x="1116001" y="3501008"/>
            <a:ext cx="502560" cy="5040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4598" name="Line 22"/>
          <p:cNvSpPr>
            <a:spLocks noChangeShapeType="1"/>
          </p:cNvSpPr>
          <p:nvPr/>
        </p:nvSpPr>
        <p:spPr bwMode="auto">
          <a:xfrm flipH="1">
            <a:off x="1188000" y="2780933"/>
            <a:ext cx="862560" cy="5040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4599" name="Line 23"/>
          <p:cNvSpPr>
            <a:spLocks noChangeShapeType="1"/>
          </p:cNvSpPr>
          <p:nvPr/>
        </p:nvSpPr>
        <p:spPr bwMode="auto">
          <a:xfrm flipV="1">
            <a:off x="972001" y="1915402"/>
            <a:ext cx="70560" cy="12255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4600" name="Line 24"/>
          <p:cNvSpPr>
            <a:spLocks noChangeShapeType="1"/>
          </p:cNvSpPr>
          <p:nvPr/>
        </p:nvSpPr>
        <p:spPr bwMode="auto">
          <a:xfrm>
            <a:off x="1332000" y="1772826"/>
            <a:ext cx="718560" cy="7200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4601" name="Line 25"/>
          <p:cNvSpPr>
            <a:spLocks noChangeShapeType="1"/>
          </p:cNvSpPr>
          <p:nvPr/>
        </p:nvSpPr>
        <p:spPr bwMode="auto">
          <a:xfrm flipV="1">
            <a:off x="3924000" y="4797144"/>
            <a:ext cx="1872000" cy="2160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4602" name="Line 26"/>
          <p:cNvSpPr>
            <a:spLocks noChangeShapeType="1"/>
          </p:cNvSpPr>
          <p:nvPr/>
        </p:nvSpPr>
        <p:spPr bwMode="auto">
          <a:xfrm flipV="1">
            <a:off x="4716001" y="2852940"/>
            <a:ext cx="1224000" cy="6480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4603" name="Line 27"/>
          <p:cNvSpPr>
            <a:spLocks noChangeShapeType="1"/>
          </p:cNvSpPr>
          <p:nvPr/>
        </p:nvSpPr>
        <p:spPr bwMode="auto">
          <a:xfrm>
            <a:off x="4788001" y="3717031"/>
            <a:ext cx="1080000" cy="9360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4604" name="Line 28"/>
          <p:cNvSpPr>
            <a:spLocks noChangeShapeType="1"/>
          </p:cNvSpPr>
          <p:nvPr/>
        </p:nvSpPr>
        <p:spPr bwMode="auto">
          <a:xfrm>
            <a:off x="4788001" y="3717031"/>
            <a:ext cx="2232000" cy="217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4605" name="Content Placeholder 29"/>
          <p:cNvSpPr>
            <a:spLocks noGrp="1"/>
          </p:cNvSpPr>
          <p:nvPr>
            <p:ph idx="1"/>
          </p:nvPr>
        </p:nvSpPr>
        <p:spPr/>
        <p:txBody>
          <a:bodyPr/>
          <a:lstStyle/>
          <a:p>
            <a:pPr eaLnBrk="1"/>
            <a:endParaRPr lang="en-US" altLang="en-US" smtClean="0"/>
          </a:p>
        </p:txBody>
      </p:sp>
    </p:spTree>
    <p:extLst>
      <p:ext uri="{BB962C8B-B14F-4D97-AF65-F5344CB8AC3E}">
        <p14:creationId xmlns:p14="http://schemas.microsoft.com/office/powerpoint/2010/main" val="881890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a:r>
              <a:rPr lang="en-GB" altLang="en-US" smtClean="0"/>
              <a:t>Criminal Networks</a:t>
            </a:r>
            <a:br>
              <a:rPr lang="en-GB" altLang="en-US" smtClean="0"/>
            </a:br>
            <a:r>
              <a:rPr lang="en-GB" altLang="en-US" smtClean="0"/>
              <a:t>2</a:t>
            </a:r>
            <a:r>
              <a:rPr lang="en-GB" altLang="en-US" baseline="30000" smtClean="0"/>
              <a:t>nd</a:t>
            </a:r>
            <a:r>
              <a:rPr lang="en-GB" altLang="en-US" smtClean="0"/>
              <a:t> Degree – Different Target</a:t>
            </a:r>
          </a:p>
        </p:txBody>
      </p:sp>
      <p:sp>
        <p:nvSpPr>
          <p:cNvPr id="25603" name="Oval 3"/>
          <p:cNvSpPr>
            <a:spLocks noChangeArrowheads="1"/>
          </p:cNvSpPr>
          <p:nvPr/>
        </p:nvSpPr>
        <p:spPr bwMode="auto">
          <a:xfrm>
            <a:off x="2842560" y="3429000"/>
            <a:ext cx="433440" cy="409003"/>
          </a:xfrm>
          <a:prstGeom prst="ellipse">
            <a:avLst/>
          </a:prstGeom>
          <a:solidFill>
            <a:srgbClr val="FF0000"/>
          </a:solidFill>
          <a:ln w="9525">
            <a:solidFill>
              <a:schemeClr val="tx1"/>
            </a:solidFill>
            <a:round/>
            <a:headEnd/>
            <a:tailEnd/>
          </a:ln>
        </p:spPr>
        <p:txBody>
          <a:bodyPr wrap="none" lIns="91430" tIns="45715" rIns="91430" bIns="45715" anchor="ctr"/>
          <a:lstStyle/>
          <a:p>
            <a:endParaRPr lang="en-US" altLang="en-US"/>
          </a:p>
        </p:txBody>
      </p:sp>
      <p:sp>
        <p:nvSpPr>
          <p:cNvPr id="25604" name="Oval 4"/>
          <p:cNvSpPr>
            <a:spLocks noChangeArrowheads="1"/>
          </p:cNvSpPr>
          <p:nvPr/>
        </p:nvSpPr>
        <p:spPr bwMode="auto">
          <a:xfrm>
            <a:off x="4356001" y="3429000"/>
            <a:ext cx="433440" cy="409003"/>
          </a:xfrm>
          <a:prstGeom prst="ellipse">
            <a:avLst/>
          </a:prstGeom>
          <a:solidFill>
            <a:srgbClr val="333333"/>
          </a:solidFill>
          <a:ln w="9525">
            <a:solidFill>
              <a:schemeClr val="tx1"/>
            </a:solidFill>
            <a:round/>
            <a:headEnd/>
            <a:tailEnd/>
          </a:ln>
        </p:spPr>
        <p:txBody>
          <a:bodyPr wrap="none" lIns="91430" tIns="45715" rIns="91430" bIns="45715" anchor="ctr"/>
          <a:lstStyle/>
          <a:p>
            <a:endParaRPr lang="en-US" altLang="en-US"/>
          </a:p>
        </p:txBody>
      </p:sp>
      <p:sp>
        <p:nvSpPr>
          <p:cNvPr id="25605" name="Oval 5"/>
          <p:cNvSpPr>
            <a:spLocks noChangeArrowheads="1"/>
          </p:cNvSpPr>
          <p:nvPr/>
        </p:nvSpPr>
        <p:spPr bwMode="auto">
          <a:xfrm>
            <a:off x="1980001" y="2420895"/>
            <a:ext cx="433440" cy="409003"/>
          </a:xfrm>
          <a:prstGeom prst="ellipse">
            <a:avLst/>
          </a:prstGeom>
          <a:solidFill>
            <a:srgbClr val="00FF00"/>
          </a:solidFill>
          <a:ln w="9525">
            <a:solidFill>
              <a:schemeClr val="tx1"/>
            </a:solidFill>
            <a:round/>
            <a:headEnd/>
            <a:tailEnd/>
          </a:ln>
        </p:spPr>
        <p:txBody>
          <a:bodyPr wrap="none" lIns="91430" tIns="45715" rIns="91430" bIns="45715" anchor="ctr"/>
          <a:lstStyle/>
          <a:p>
            <a:endParaRPr lang="en-US" altLang="en-US"/>
          </a:p>
        </p:txBody>
      </p:sp>
      <p:sp>
        <p:nvSpPr>
          <p:cNvPr id="25606" name="Oval 6"/>
          <p:cNvSpPr>
            <a:spLocks noChangeArrowheads="1"/>
          </p:cNvSpPr>
          <p:nvPr/>
        </p:nvSpPr>
        <p:spPr bwMode="auto">
          <a:xfrm>
            <a:off x="1548001" y="4005061"/>
            <a:ext cx="433440" cy="410443"/>
          </a:xfrm>
          <a:prstGeom prst="ellipse">
            <a:avLst/>
          </a:prstGeom>
          <a:solidFill>
            <a:srgbClr val="00FF00"/>
          </a:solidFill>
          <a:ln w="9525">
            <a:solidFill>
              <a:schemeClr val="tx1"/>
            </a:solidFill>
            <a:round/>
            <a:headEnd/>
            <a:tailEnd/>
          </a:ln>
        </p:spPr>
        <p:txBody>
          <a:bodyPr wrap="none" lIns="91430" tIns="45715" rIns="91430" bIns="45715" anchor="ctr"/>
          <a:lstStyle/>
          <a:p>
            <a:endParaRPr lang="en-US" altLang="en-US"/>
          </a:p>
        </p:txBody>
      </p:sp>
      <p:sp>
        <p:nvSpPr>
          <p:cNvPr id="25607" name="Oval 7"/>
          <p:cNvSpPr>
            <a:spLocks noChangeArrowheads="1"/>
          </p:cNvSpPr>
          <p:nvPr/>
        </p:nvSpPr>
        <p:spPr bwMode="auto">
          <a:xfrm>
            <a:off x="3492001" y="4797144"/>
            <a:ext cx="433440" cy="410443"/>
          </a:xfrm>
          <a:prstGeom prst="ellipse">
            <a:avLst/>
          </a:prstGeom>
          <a:solidFill>
            <a:srgbClr val="3366FF"/>
          </a:solidFill>
          <a:ln w="9525">
            <a:solidFill>
              <a:schemeClr val="tx1"/>
            </a:solidFill>
            <a:round/>
            <a:headEnd/>
            <a:tailEnd/>
          </a:ln>
        </p:spPr>
        <p:txBody>
          <a:bodyPr wrap="none" lIns="91430" tIns="45715" rIns="91430" bIns="45715" anchor="ctr"/>
          <a:lstStyle/>
          <a:p>
            <a:endParaRPr lang="en-US" altLang="en-US"/>
          </a:p>
        </p:txBody>
      </p:sp>
      <p:sp>
        <p:nvSpPr>
          <p:cNvPr id="25608" name="Oval 8"/>
          <p:cNvSpPr>
            <a:spLocks noChangeArrowheads="1"/>
          </p:cNvSpPr>
          <p:nvPr/>
        </p:nvSpPr>
        <p:spPr bwMode="auto">
          <a:xfrm>
            <a:off x="4066560" y="2204872"/>
            <a:ext cx="433440" cy="410443"/>
          </a:xfrm>
          <a:prstGeom prst="ellipse">
            <a:avLst/>
          </a:prstGeom>
          <a:solidFill>
            <a:srgbClr val="00FF00"/>
          </a:solidFill>
          <a:ln w="9525">
            <a:solidFill>
              <a:schemeClr val="tx1"/>
            </a:solidFill>
            <a:round/>
            <a:headEnd/>
            <a:tailEnd/>
          </a:ln>
        </p:spPr>
        <p:txBody>
          <a:bodyPr wrap="none" lIns="91430" tIns="45715" rIns="91430" bIns="45715" anchor="ctr"/>
          <a:lstStyle/>
          <a:p>
            <a:endParaRPr lang="en-US" altLang="en-US"/>
          </a:p>
        </p:txBody>
      </p:sp>
      <p:sp>
        <p:nvSpPr>
          <p:cNvPr id="25609" name="Line 9"/>
          <p:cNvSpPr>
            <a:spLocks noChangeShapeType="1"/>
          </p:cNvSpPr>
          <p:nvPr/>
        </p:nvSpPr>
        <p:spPr bwMode="auto">
          <a:xfrm flipH="1" flipV="1">
            <a:off x="2340000" y="2780932"/>
            <a:ext cx="576000" cy="7200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5610" name="Line 10"/>
          <p:cNvSpPr>
            <a:spLocks noChangeShapeType="1"/>
          </p:cNvSpPr>
          <p:nvPr/>
        </p:nvSpPr>
        <p:spPr bwMode="auto">
          <a:xfrm flipV="1">
            <a:off x="3204001" y="2564910"/>
            <a:ext cx="936000" cy="9360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5611" name="Line 11"/>
          <p:cNvSpPr>
            <a:spLocks noChangeShapeType="1"/>
          </p:cNvSpPr>
          <p:nvPr/>
        </p:nvSpPr>
        <p:spPr bwMode="auto">
          <a:xfrm>
            <a:off x="3276001" y="3645023"/>
            <a:ext cx="108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5612" name="Line 12"/>
          <p:cNvSpPr>
            <a:spLocks noChangeShapeType="1"/>
          </p:cNvSpPr>
          <p:nvPr/>
        </p:nvSpPr>
        <p:spPr bwMode="auto">
          <a:xfrm>
            <a:off x="3132000" y="3789038"/>
            <a:ext cx="432000" cy="1008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5613" name="Line 13"/>
          <p:cNvSpPr>
            <a:spLocks noChangeShapeType="1"/>
          </p:cNvSpPr>
          <p:nvPr/>
        </p:nvSpPr>
        <p:spPr bwMode="auto">
          <a:xfrm flipH="1">
            <a:off x="1980000" y="3717031"/>
            <a:ext cx="862560" cy="4320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5614" name="Line 14"/>
          <p:cNvSpPr>
            <a:spLocks noChangeShapeType="1"/>
          </p:cNvSpPr>
          <p:nvPr/>
        </p:nvSpPr>
        <p:spPr bwMode="auto">
          <a:xfrm flipH="1">
            <a:off x="3850561" y="3861046"/>
            <a:ext cx="649440" cy="9360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5615" name="Line 15"/>
          <p:cNvSpPr>
            <a:spLocks noChangeShapeType="1"/>
          </p:cNvSpPr>
          <p:nvPr/>
        </p:nvSpPr>
        <p:spPr bwMode="auto">
          <a:xfrm flipH="1">
            <a:off x="2412001" y="2348887"/>
            <a:ext cx="1654560" cy="2880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5616" name="Oval 16"/>
          <p:cNvSpPr>
            <a:spLocks noChangeArrowheads="1"/>
          </p:cNvSpPr>
          <p:nvPr/>
        </p:nvSpPr>
        <p:spPr bwMode="auto">
          <a:xfrm>
            <a:off x="7020001" y="3717031"/>
            <a:ext cx="433440" cy="409003"/>
          </a:xfrm>
          <a:prstGeom prst="ellipse">
            <a:avLst/>
          </a:prstGeom>
          <a:solidFill>
            <a:srgbClr val="3366FF"/>
          </a:solidFill>
          <a:ln w="9525">
            <a:solidFill>
              <a:schemeClr val="tx1"/>
            </a:solidFill>
            <a:round/>
            <a:headEnd/>
            <a:tailEnd/>
          </a:ln>
        </p:spPr>
        <p:txBody>
          <a:bodyPr wrap="none" lIns="91430" tIns="45715" rIns="91430" bIns="45715" anchor="ctr"/>
          <a:lstStyle/>
          <a:p>
            <a:endParaRPr lang="en-US" altLang="en-US"/>
          </a:p>
        </p:txBody>
      </p:sp>
      <p:sp>
        <p:nvSpPr>
          <p:cNvPr id="25617" name="Oval 17"/>
          <p:cNvSpPr>
            <a:spLocks noChangeArrowheads="1"/>
          </p:cNvSpPr>
          <p:nvPr/>
        </p:nvSpPr>
        <p:spPr bwMode="auto">
          <a:xfrm>
            <a:off x="5796001" y="4581122"/>
            <a:ext cx="433440" cy="410443"/>
          </a:xfrm>
          <a:prstGeom prst="ellipse">
            <a:avLst/>
          </a:prstGeom>
          <a:solidFill>
            <a:srgbClr val="3366FF"/>
          </a:solidFill>
          <a:ln w="9525">
            <a:solidFill>
              <a:schemeClr val="tx1"/>
            </a:solidFill>
            <a:round/>
            <a:headEnd/>
            <a:tailEnd/>
          </a:ln>
        </p:spPr>
        <p:txBody>
          <a:bodyPr wrap="none" lIns="91430" tIns="45715" rIns="91430" bIns="45715" anchor="ctr"/>
          <a:lstStyle/>
          <a:p>
            <a:endParaRPr lang="en-US" altLang="en-US"/>
          </a:p>
        </p:txBody>
      </p:sp>
      <p:sp>
        <p:nvSpPr>
          <p:cNvPr id="25618" name="Oval 18"/>
          <p:cNvSpPr>
            <a:spLocks noChangeArrowheads="1"/>
          </p:cNvSpPr>
          <p:nvPr/>
        </p:nvSpPr>
        <p:spPr bwMode="auto">
          <a:xfrm>
            <a:off x="5940001" y="2564910"/>
            <a:ext cx="433440" cy="410443"/>
          </a:xfrm>
          <a:prstGeom prst="ellipse">
            <a:avLst/>
          </a:prstGeom>
          <a:solidFill>
            <a:srgbClr val="3366FF"/>
          </a:solidFill>
          <a:ln w="9525">
            <a:solidFill>
              <a:schemeClr val="tx1"/>
            </a:solidFill>
            <a:round/>
            <a:headEnd/>
            <a:tailEnd/>
          </a:ln>
        </p:spPr>
        <p:txBody>
          <a:bodyPr wrap="none" lIns="91430" tIns="45715" rIns="91430" bIns="45715" anchor="ctr"/>
          <a:lstStyle/>
          <a:p>
            <a:endParaRPr lang="en-US" altLang="en-US"/>
          </a:p>
        </p:txBody>
      </p:sp>
      <p:sp>
        <p:nvSpPr>
          <p:cNvPr id="25619" name="Oval 19"/>
          <p:cNvSpPr>
            <a:spLocks noChangeArrowheads="1"/>
          </p:cNvSpPr>
          <p:nvPr/>
        </p:nvSpPr>
        <p:spPr bwMode="auto">
          <a:xfrm>
            <a:off x="756001" y="3140970"/>
            <a:ext cx="433440" cy="410443"/>
          </a:xfrm>
          <a:prstGeom prst="ellipse">
            <a:avLst/>
          </a:prstGeom>
          <a:solidFill>
            <a:srgbClr val="00FF00"/>
          </a:solidFill>
          <a:ln w="9525">
            <a:solidFill>
              <a:schemeClr val="tx1"/>
            </a:solidFill>
            <a:round/>
            <a:headEnd/>
            <a:tailEnd/>
          </a:ln>
        </p:spPr>
        <p:txBody>
          <a:bodyPr wrap="none" lIns="91430" tIns="45715" rIns="91430" bIns="45715" anchor="ctr"/>
          <a:lstStyle/>
          <a:p>
            <a:endParaRPr lang="en-US" altLang="en-US"/>
          </a:p>
        </p:txBody>
      </p:sp>
      <p:sp>
        <p:nvSpPr>
          <p:cNvPr id="25620" name="Oval 20"/>
          <p:cNvSpPr>
            <a:spLocks noChangeArrowheads="1"/>
          </p:cNvSpPr>
          <p:nvPr/>
        </p:nvSpPr>
        <p:spPr bwMode="auto">
          <a:xfrm>
            <a:off x="900001" y="1556804"/>
            <a:ext cx="433440" cy="410443"/>
          </a:xfrm>
          <a:prstGeom prst="ellipse">
            <a:avLst/>
          </a:prstGeom>
          <a:solidFill>
            <a:srgbClr val="00FF00"/>
          </a:solidFill>
          <a:ln w="9525">
            <a:solidFill>
              <a:schemeClr val="tx1"/>
            </a:solidFill>
            <a:round/>
            <a:headEnd/>
            <a:tailEnd/>
          </a:ln>
        </p:spPr>
        <p:txBody>
          <a:bodyPr wrap="none" lIns="91430" tIns="45715" rIns="91430" bIns="45715" anchor="ctr"/>
          <a:lstStyle/>
          <a:p>
            <a:endParaRPr lang="en-US" altLang="en-US"/>
          </a:p>
        </p:txBody>
      </p:sp>
      <p:sp>
        <p:nvSpPr>
          <p:cNvPr id="25621" name="Line 21"/>
          <p:cNvSpPr>
            <a:spLocks noChangeShapeType="1"/>
          </p:cNvSpPr>
          <p:nvPr/>
        </p:nvSpPr>
        <p:spPr bwMode="auto">
          <a:xfrm flipH="1" flipV="1">
            <a:off x="1116001" y="3501008"/>
            <a:ext cx="502560" cy="5040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5622" name="Line 22"/>
          <p:cNvSpPr>
            <a:spLocks noChangeShapeType="1"/>
          </p:cNvSpPr>
          <p:nvPr/>
        </p:nvSpPr>
        <p:spPr bwMode="auto">
          <a:xfrm flipH="1">
            <a:off x="1188000" y="2780933"/>
            <a:ext cx="862560" cy="5040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5623" name="Line 23"/>
          <p:cNvSpPr>
            <a:spLocks noChangeShapeType="1"/>
          </p:cNvSpPr>
          <p:nvPr/>
        </p:nvSpPr>
        <p:spPr bwMode="auto">
          <a:xfrm flipV="1">
            <a:off x="972001" y="1915402"/>
            <a:ext cx="70560" cy="12255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5624" name="Line 24"/>
          <p:cNvSpPr>
            <a:spLocks noChangeShapeType="1"/>
          </p:cNvSpPr>
          <p:nvPr/>
        </p:nvSpPr>
        <p:spPr bwMode="auto">
          <a:xfrm>
            <a:off x="1332000" y="1772826"/>
            <a:ext cx="718560" cy="7200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5625" name="Line 25"/>
          <p:cNvSpPr>
            <a:spLocks noChangeShapeType="1"/>
          </p:cNvSpPr>
          <p:nvPr/>
        </p:nvSpPr>
        <p:spPr bwMode="auto">
          <a:xfrm flipV="1">
            <a:off x="3924000" y="4797144"/>
            <a:ext cx="1872000" cy="2160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5626" name="Line 26"/>
          <p:cNvSpPr>
            <a:spLocks noChangeShapeType="1"/>
          </p:cNvSpPr>
          <p:nvPr/>
        </p:nvSpPr>
        <p:spPr bwMode="auto">
          <a:xfrm flipV="1">
            <a:off x="4716001" y="2852940"/>
            <a:ext cx="1224000" cy="6480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5627" name="Line 27"/>
          <p:cNvSpPr>
            <a:spLocks noChangeShapeType="1"/>
          </p:cNvSpPr>
          <p:nvPr/>
        </p:nvSpPr>
        <p:spPr bwMode="auto">
          <a:xfrm>
            <a:off x="4788001" y="3717031"/>
            <a:ext cx="1080000" cy="9360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5628" name="Line 28"/>
          <p:cNvSpPr>
            <a:spLocks noChangeShapeType="1"/>
          </p:cNvSpPr>
          <p:nvPr/>
        </p:nvSpPr>
        <p:spPr bwMode="auto">
          <a:xfrm>
            <a:off x="4788001" y="3717031"/>
            <a:ext cx="2232000" cy="217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5629" name="Rectangle 29"/>
          <p:cNvSpPr>
            <a:spLocks noChangeArrowheads="1"/>
          </p:cNvSpPr>
          <p:nvPr/>
        </p:nvSpPr>
        <p:spPr bwMode="auto">
          <a:xfrm>
            <a:off x="324000" y="1412789"/>
            <a:ext cx="1152000" cy="2592272"/>
          </a:xfrm>
          <a:prstGeom prst="rect">
            <a:avLst/>
          </a:prstGeom>
          <a:solidFill>
            <a:schemeClr val="accent1">
              <a:alpha val="50195"/>
            </a:schemeClr>
          </a:solidFill>
          <a:ln w="9525">
            <a:solidFill>
              <a:schemeClr val="tx1"/>
            </a:solidFill>
            <a:miter lim="800000"/>
            <a:headEnd/>
            <a:tailEnd/>
          </a:ln>
        </p:spPr>
        <p:txBody>
          <a:bodyPr wrap="none" lIns="91430" tIns="45715" rIns="91430" bIns="45715" anchor="ctr"/>
          <a:lstStyle/>
          <a:p>
            <a:endParaRPr lang="en-US" altLang="en-US"/>
          </a:p>
        </p:txBody>
      </p:sp>
      <p:sp>
        <p:nvSpPr>
          <p:cNvPr id="25630" name="Oval 30"/>
          <p:cNvSpPr>
            <a:spLocks noChangeArrowheads="1"/>
          </p:cNvSpPr>
          <p:nvPr/>
        </p:nvSpPr>
        <p:spPr bwMode="auto">
          <a:xfrm>
            <a:off x="8101440" y="1772827"/>
            <a:ext cx="433440" cy="410443"/>
          </a:xfrm>
          <a:prstGeom prst="ellipse">
            <a:avLst/>
          </a:prstGeom>
          <a:solidFill>
            <a:srgbClr val="00FF00"/>
          </a:solidFill>
          <a:ln w="9525">
            <a:solidFill>
              <a:schemeClr val="tx1"/>
            </a:solidFill>
            <a:round/>
            <a:headEnd/>
            <a:tailEnd/>
          </a:ln>
        </p:spPr>
        <p:txBody>
          <a:bodyPr wrap="none" lIns="91430" tIns="45715" rIns="91430" bIns="45715" anchor="ctr"/>
          <a:lstStyle/>
          <a:p>
            <a:endParaRPr lang="en-US" altLang="en-US"/>
          </a:p>
        </p:txBody>
      </p:sp>
      <p:sp>
        <p:nvSpPr>
          <p:cNvPr id="25631" name="Oval 31"/>
          <p:cNvSpPr>
            <a:spLocks noChangeArrowheads="1"/>
          </p:cNvSpPr>
          <p:nvPr/>
        </p:nvSpPr>
        <p:spPr bwMode="auto">
          <a:xfrm>
            <a:off x="8101440" y="2852940"/>
            <a:ext cx="433440" cy="409003"/>
          </a:xfrm>
          <a:prstGeom prst="ellipse">
            <a:avLst/>
          </a:prstGeom>
          <a:solidFill>
            <a:srgbClr val="00FF00"/>
          </a:solidFill>
          <a:ln w="9525">
            <a:solidFill>
              <a:schemeClr val="tx1"/>
            </a:solidFill>
            <a:round/>
            <a:headEnd/>
            <a:tailEnd/>
          </a:ln>
        </p:spPr>
        <p:txBody>
          <a:bodyPr wrap="none" lIns="91430" tIns="45715" rIns="91430" bIns="45715" anchor="ctr"/>
          <a:lstStyle/>
          <a:p>
            <a:endParaRPr lang="en-US" altLang="en-US"/>
          </a:p>
        </p:txBody>
      </p:sp>
      <p:sp>
        <p:nvSpPr>
          <p:cNvPr id="25632" name="Oval 32"/>
          <p:cNvSpPr>
            <a:spLocks noChangeArrowheads="1"/>
          </p:cNvSpPr>
          <p:nvPr/>
        </p:nvSpPr>
        <p:spPr bwMode="auto">
          <a:xfrm>
            <a:off x="7956001" y="4365099"/>
            <a:ext cx="433440" cy="410443"/>
          </a:xfrm>
          <a:prstGeom prst="ellipse">
            <a:avLst/>
          </a:prstGeom>
          <a:solidFill>
            <a:srgbClr val="00FF00"/>
          </a:solidFill>
          <a:ln w="9525">
            <a:solidFill>
              <a:schemeClr val="tx1"/>
            </a:solidFill>
            <a:round/>
            <a:headEnd/>
            <a:tailEnd/>
          </a:ln>
        </p:spPr>
        <p:txBody>
          <a:bodyPr wrap="none" lIns="91430" tIns="45715" rIns="91430" bIns="45715" anchor="ctr"/>
          <a:lstStyle/>
          <a:p>
            <a:endParaRPr lang="en-US" altLang="en-US"/>
          </a:p>
        </p:txBody>
      </p:sp>
      <p:sp>
        <p:nvSpPr>
          <p:cNvPr id="25633" name="Oval 33"/>
          <p:cNvSpPr>
            <a:spLocks noChangeArrowheads="1"/>
          </p:cNvSpPr>
          <p:nvPr/>
        </p:nvSpPr>
        <p:spPr bwMode="auto">
          <a:xfrm>
            <a:off x="7812001" y="5661235"/>
            <a:ext cx="433440" cy="409003"/>
          </a:xfrm>
          <a:prstGeom prst="ellipse">
            <a:avLst/>
          </a:prstGeom>
          <a:solidFill>
            <a:srgbClr val="00FF00"/>
          </a:solidFill>
          <a:ln w="9525">
            <a:solidFill>
              <a:schemeClr val="tx1"/>
            </a:solidFill>
            <a:round/>
            <a:headEnd/>
            <a:tailEnd/>
          </a:ln>
        </p:spPr>
        <p:txBody>
          <a:bodyPr wrap="none" lIns="91430" tIns="45715" rIns="91430" bIns="45715" anchor="ctr"/>
          <a:lstStyle/>
          <a:p>
            <a:endParaRPr lang="en-US" altLang="en-US"/>
          </a:p>
        </p:txBody>
      </p:sp>
      <p:sp>
        <p:nvSpPr>
          <p:cNvPr id="25634" name="Line 34"/>
          <p:cNvSpPr>
            <a:spLocks noChangeShapeType="1"/>
          </p:cNvSpPr>
          <p:nvPr/>
        </p:nvSpPr>
        <p:spPr bwMode="auto">
          <a:xfrm flipV="1">
            <a:off x="6351841" y="2050776"/>
            <a:ext cx="1740960" cy="6667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5635" name="Line 35"/>
          <p:cNvSpPr>
            <a:spLocks noChangeShapeType="1"/>
          </p:cNvSpPr>
          <p:nvPr/>
        </p:nvSpPr>
        <p:spPr bwMode="auto">
          <a:xfrm flipV="1">
            <a:off x="7452000" y="3200016"/>
            <a:ext cx="691200" cy="6610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5636" name="Line 36"/>
          <p:cNvSpPr>
            <a:spLocks noChangeShapeType="1"/>
          </p:cNvSpPr>
          <p:nvPr/>
        </p:nvSpPr>
        <p:spPr bwMode="auto">
          <a:xfrm>
            <a:off x="7452001" y="4005061"/>
            <a:ext cx="480960" cy="46804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5637" name="Line 37"/>
          <p:cNvSpPr>
            <a:spLocks noChangeShapeType="1"/>
          </p:cNvSpPr>
          <p:nvPr/>
        </p:nvSpPr>
        <p:spPr bwMode="auto">
          <a:xfrm>
            <a:off x="6207841" y="4902275"/>
            <a:ext cx="1650240" cy="8324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5638" name="Line 38"/>
          <p:cNvSpPr>
            <a:spLocks noChangeShapeType="1"/>
          </p:cNvSpPr>
          <p:nvPr/>
        </p:nvSpPr>
        <p:spPr bwMode="auto">
          <a:xfrm>
            <a:off x="6228000" y="2996955"/>
            <a:ext cx="1630080" cy="27247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5639" name="Line 39"/>
          <p:cNvSpPr>
            <a:spLocks noChangeShapeType="1"/>
          </p:cNvSpPr>
          <p:nvPr/>
        </p:nvSpPr>
        <p:spPr bwMode="auto">
          <a:xfrm>
            <a:off x="8244000" y="3284985"/>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5640" name="Line 40"/>
          <p:cNvSpPr>
            <a:spLocks noChangeShapeType="1"/>
          </p:cNvSpPr>
          <p:nvPr/>
        </p:nvSpPr>
        <p:spPr bwMode="auto">
          <a:xfrm flipH="1">
            <a:off x="8242560" y="3284985"/>
            <a:ext cx="145440" cy="10887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5641" name="Line 41"/>
          <p:cNvSpPr>
            <a:spLocks noChangeShapeType="1"/>
          </p:cNvSpPr>
          <p:nvPr/>
        </p:nvSpPr>
        <p:spPr bwMode="auto">
          <a:xfrm flipH="1">
            <a:off x="8056800" y="4797144"/>
            <a:ext cx="115200" cy="8871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5642" name="Content Placeholder 42"/>
          <p:cNvSpPr>
            <a:spLocks noGrp="1"/>
          </p:cNvSpPr>
          <p:nvPr>
            <p:ph idx="1"/>
          </p:nvPr>
        </p:nvSpPr>
        <p:spPr/>
        <p:txBody>
          <a:bodyPr/>
          <a:lstStyle/>
          <a:p>
            <a:pPr eaLnBrk="1"/>
            <a:endParaRPr lang="en-US" altLang="en-US" smtClean="0"/>
          </a:p>
        </p:txBody>
      </p:sp>
    </p:spTree>
    <p:extLst>
      <p:ext uri="{BB962C8B-B14F-4D97-AF65-F5344CB8AC3E}">
        <p14:creationId xmlns:p14="http://schemas.microsoft.com/office/powerpoint/2010/main" val="3652714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a:r>
              <a:rPr lang="en-GB" altLang="en-US" smtClean="0"/>
              <a:t>Criminal Networks</a:t>
            </a:r>
            <a:br>
              <a:rPr lang="en-GB" altLang="en-US" smtClean="0"/>
            </a:br>
            <a:r>
              <a:rPr lang="en-GB" altLang="en-US" smtClean="0"/>
              <a:t>2</a:t>
            </a:r>
            <a:r>
              <a:rPr lang="en-GB" altLang="en-US" baseline="30000" smtClean="0"/>
              <a:t>nd</a:t>
            </a:r>
            <a:r>
              <a:rPr lang="en-GB" altLang="en-US" smtClean="0"/>
              <a:t> Degree – Different Target</a:t>
            </a:r>
          </a:p>
        </p:txBody>
      </p:sp>
      <p:sp>
        <p:nvSpPr>
          <p:cNvPr id="26627" name="Oval 3"/>
          <p:cNvSpPr>
            <a:spLocks noChangeArrowheads="1"/>
          </p:cNvSpPr>
          <p:nvPr/>
        </p:nvSpPr>
        <p:spPr bwMode="auto">
          <a:xfrm>
            <a:off x="2842560" y="3429000"/>
            <a:ext cx="433440" cy="409003"/>
          </a:xfrm>
          <a:prstGeom prst="ellipse">
            <a:avLst/>
          </a:prstGeom>
          <a:solidFill>
            <a:srgbClr val="FF0000"/>
          </a:solidFill>
          <a:ln w="9525">
            <a:solidFill>
              <a:schemeClr val="tx1"/>
            </a:solidFill>
            <a:round/>
            <a:headEnd/>
            <a:tailEnd/>
          </a:ln>
        </p:spPr>
        <p:txBody>
          <a:bodyPr wrap="none" lIns="91430" tIns="45715" rIns="91430" bIns="45715" anchor="ctr"/>
          <a:lstStyle/>
          <a:p>
            <a:endParaRPr lang="en-US" altLang="en-US"/>
          </a:p>
        </p:txBody>
      </p:sp>
      <p:sp>
        <p:nvSpPr>
          <p:cNvPr id="26628" name="Oval 4"/>
          <p:cNvSpPr>
            <a:spLocks noChangeArrowheads="1"/>
          </p:cNvSpPr>
          <p:nvPr/>
        </p:nvSpPr>
        <p:spPr bwMode="auto">
          <a:xfrm>
            <a:off x="4356001" y="3429000"/>
            <a:ext cx="433440" cy="409003"/>
          </a:xfrm>
          <a:prstGeom prst="ellipse">
            <a:avLst/>
          </a:prstGeom>
          <a:solidFill>
            <a:srgbClr val="333333"/>
          </a:solidFill>
          <a:ln w="9525">
            <a:solidFill>
              <a:schemeClr val="tx1"/>
            </a:solidFill>
            <a:round/>
            <a:headEnd/>
            <a:tailEnd/>
          </a:ln>
        </p:spPr>
        <p:txBody>
          <a:bodyPr wrap="none" lIns="91430" tIns="45715" rIns="91430" bIns="45715" anchor="ctr"/>
          <a:lstStyle/>
          <a:p>
            <a:endParaRPr lang="en-US" altLang="en-US"/>
          </a:p>
        </p:txBody>
      </p:sp>
      <p:sp>
        <p:nvSpPr>
          <p:cNvPr id="26629" name="Oval 5"/>
          <p:cNvSpPr>
            <a:spLocks noChangeArrowheads="1"/>
          </p:cNvSpPr>
          <p:nvPr/>
        </p:nvSpPr>
        <p:spPr bwMode="auto">
          <a:xfrm>
            <a:off x="1980001" y="2420895"/>
            <a:ext cx="433440" cy="409003"/>
          </a:xfrm>
          <a:prstGeom prst="ellipse">
            <a:avLst/>
          </a:prstGeom>
          <a:solidFill>
            <a:srgbClr val="00FF00"/>
          </a:solidFill>
          <a:ln w="9525">
            <a:solidFill>
              <a:schemeClr val="tx1"/>
            </a:solidFill>
            <a:round/>
            <a:headEnd/>
            <a:tailEnd/>
          </a:ln>
        </p:spPr>
        <p:txBody>
          <a:bodyPr wrap="none" lIns="91430" tIns="45715" rIns="91430" bIns="45715" anchor="ctr"/>
          <a:lstStyle/>
          <a:p>
            <a:endParaRPr lang="en-US" altLang="en-US"/>
          </a:p>
        </p:txBody>
      </p:sp>
      <p:sp>
        <p:nvSpPr>
          <p:cNvPr id="26630" name="Oval 6"/>
          <p:cNvSpPr>
            <a:spLocks noChangeArrowheads="1"/>
          </p:cNvSpPr>
          <p:nvPr/>
        </p:nvSpPr>
        <p:spPr bwMode="auto">
          <a:xfrm>
            <a:off x="1548001" y="4005061"/>
            <a:ext cx="433440" cy="410443"/>
          </a:xfrm>
          <a:prstGeom prst="ellipse">
            <a:avLst/>
          </a:prstGeom>
          <a:solidFill>
            <a:srgbClr val="00FF00"/>
          </a:solidFill>
          <a:ln w="9525">
            <a:solidFill>
              <a:schemeClr val="tx1"/>
            </a:solidFill>
            <a:round/>
            <a:headEnd/>
            <a:tailEnd/>
          </a:ln>
        </p:spPr>
        <p:txBody>
          <a:bodyPr wrap="none" lIns="91430" tIns="45715" rIns="91430" bIns="45715" anchor="ctr"/>
          <a:lstStyle/>
          <a:p>
            <a:endParaRPr lang="en-US" altLang="en-US"/>
          </a:p>
        </p:txBody>
      </p:sp>
      <p:sp>
        <p:nvSpPr>
          <p:cNvPr id="26631" name="Oval 7"/>
          <p:cNvSpPr>
            <a:spLocks noChangeArrowheads="1"/>
          </p:cNvSpPr>
          <p:nvPr/>
        </p:nvSpPr>
        <p:spPr bwMode="auto">
          <a:xfrm>
            <a:off x="3492001" y="4797144"/>
            <a:ext cx="433440" cy="410443"/>
          </a:xfrm>
          <a:prstGeom prst="ellipse">
            <a:avLst/>
          </a:prstGeom>
          <a:solidFill>
            <a:srgbClr val="3366FF"/>
          </a:solidFill>
          <a:ln w="9525">
            <a:solidFill>
              <a:schemeClr val="tx1"/>
            </a:solidFill>
            <a:round/>
            <a:headEnd/>
            <a:tailEnd/>
          </a:ln>
        </p:spPr>
        <p:txBody>
          <a:bodyPr wrap="none" lIns="91430" tIns="45715" rIns="91430" bIns="45715" anchor="ctr"/>
          <a:lstStyle/>
          <a:p>
            <a:endParaRPr lang="en-US" altLang="en-US"/>
          </a:p>
        </p:txBody>
      </p:sp>
      <p:sp>
        <p:nvSpPr>
          <p:cNvPr id="26632" name="Oval 8"/>
          <p:cNvSpPr>
            <a:spLocks noChangeArrowheads="1"/>
          </p:cNvSpPr>
          <p:nvPr/>
        </p:nvSpPr>
        <p:spPr bwMode="auto">
          <a:xfrm>
            <a:off x="4066560" y="2204872"/>
            <a:ext cx="433440" cy="410443"/>
          </a:xfrm>
          <a:prstGeom prst="ellipse">
            <a:avLst/>
          </a:prstGeom>
          <a:solidFill>
            <a:srgbClr val="00FF00"/>
          </a:solidFill>
          <a:ln w="9525">
            <a:solidFill>
              <a:schemeClr val="tx1"/>
            </a:solidFill>
            <a:round/>
            <a:headEnd/>
            <a:tailEnd/>
          </a:ln>
        </p:spPr>
        <p:txBody>
          <a:bodyPr wrap="none" lIns="91430" tIns="45715" rIns="91430" bIns="45715" anchor="ctr"/>
          <a:lstStyle/>
          <a:p>
            <a:endParaRPr lang="en-US" altLang="en-US"/>
          </a:p>
        </p:txBody>
      </p:sp>
      <p:sp>
        <p:nvSpPr>
          <p:cNvPr id="26633" name="Line 9"/>
          <p:cNvSpPr>
            <a:spLocks noChangeShapeType="1"/>
          </p:cNvSpPr>
          <p:nvPr/>
        </p:nvSpPr>
        <p:spPr bwMode="auto">
          <a:xfrm flipH="1" flipV="1">
            <a:off x="2340000" y="2780932"/>
            <a:ext cx="576000" cy="7200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6634" name="Line 10"/>
          <p:cNvSpPr>
            <a:spLocks noChangeShapeType="1"/>
          </p:cNvSpPr>
          <p:nvPr/>
        </p:nvSpPr>
        <p:spPr bwMode="auto">
          <a:xfrm flipV="1">
            <a:off x="3204001" y="2564910"/>
            <a:ext cx="936000" cy="9360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6635" name="Line 11"/>
          <p:cNvSpPr>
            <a:spLocks noChangeShapeType="1"/>
          </p:cNvSpPr>
          <p:nvPr/>
        </p:nvSpPr>
        <p:spPr bwMode="auto">
          <a:xfrm>
            <a:off x="3276001" y="3645023"/>
            <a:ext cx="108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6636" name="Line 12"/>
          <p:cNvSpPr>
            <a:spLocks noChangeShapeType="1"/>
          </p:cNvSpPr>
          <p:nvPr/>
        </p:nvSpPr>
        <p:spPr bwMode="auto">
          <a:xfrm>
            <a:off x="3132000" y="3789038"/>
            <a:ext cx="432000" cy="1008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6637" name="Line 13"/>
          <p:cNvSpPr>
            <a:spLocks noChangeShapeType="1"/>
          </p:cNvSpPr>
          <p:nvPr/>
        </p:nvSpPr>
        <p:spPr bwMode="auto">
          <a:xfrm flipH="1">
            <a:off x="1980000" y="3717031"/>
            <a:ext cx="862560" cy="4320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6638" name="Line 14"/>
          <p:cNvSpPr>
            <a:spLocks noChangeShapeType="1"/>
          </p:cNvSpPr>
          <p:nvPr/>
        </p:nvSpPr>
        <p:spPr bwMode="auto">
          <a:xfrm flipH="1">
            <a:off x="3850561" y="3861046"/>
            <a:ext cx="649440" cy="9360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6639" name="Line 15"/>
          <p:cNvSpPr>
            <a:spLocks noChangeShapeType="1"/>
          </p:cNvSpPr>
          <p:nvPr/>
        </p:nvSpPr>
        <p:spPr bwMode="auto">
          <a:xfrm flipH="1">
            <a:off x="2412001" y="2348887"/>
            <a:ext cx="1654560" cy="2880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6640" name="Oval 16"/>
          <p:cNvSpPr>
            <a:spLocks noChangeArrowheads="1"/>
          </p:cNvSpPr>
          <p:nvPr/>
        </p:nvSpPr>
        <p:spPr bwMode="auto">
          <a:xfrm>
            <a:off x="7020001" y="3717031"/>
            <a:ext cx="433440" cy="409003"/>
          </a:xfrm>
          <a:prstGeom prst="ellipse">
            <a:avLst/>
          </a:prstGeom>
          <a:solidFill>
            <a:srgbClr val="3366FF"/>
          </a:solidFill>
          <a:ln w="9525">
            <a:solidFill>
              <a:schemeClr val="tx1"/>
            </a:solidFill>
            <a:round/>
            <a:headEnd/>
            <a:tailEnd/>
          </a:ln>
        </p:spPr>
        <p:txBody>
          <a:bodyPr wrap="none" lIns="91430" tIns="45715" rIns="91430" bIns="45715" anchor="ctr"/>
          <a:lstStyle/>
          <a:p>
            <a:endParaRPr lang="en-US" altLang="en-US"/>
          </a:p>
        </p:txBody>
      </p:sp>
      <p:sp>
        <p:nvSpPr>
          <p:cNvPr id="26641" name="Oval 17"/>
          <p:cNvSpPr>
            <a:spLocks noChangeArrowheads="1"/>
          </p:cNvSpPr>
          <p:nvPr/>
        </p:nvSpPr>
        <p:spPr bwMode="auto">
          <a:xfrm>
            <a:off x="5796001" y="4581122"/>
            <a:ext cx="433440" cy="410443"/>
          </a:xfrm>
          <a:prstGeom prst="ellipse">
            <a:avLst/>
          </a:prstGeom>
          <a:solidFill>
            <a:srgbClr val="3366FF"/>
          </a:solidFill>
          <a:ln w="9525">
            <a:solidFill>
              <a:schemeClr val="tx1"/>
            </a:solidFill>
            <a:round/>
            <a:headEnd/>
            <a:tailEnd/>
          </a:ln>
        </p:spPr>
        <p:txBody>
          <a:bodyPr wrap="none" lIns="91430" tIns="45715" rIns="91430" bIns="45715" anchor="ctr"/>
          <a:lstStyle/>
          <a:p>
            <a:endParaRPr lang="en-US" altLang="en-US"/>
          </a:p>
        </p:txBody>
      </p:sp>
      <p:sp>
        <p:nvSpPr>
          <p:cNvPr id="26642" name="Oval 18"/>
          <p:cNvSpPr>
            <a:spLocks noChangeArrowheads="1"/>
          </p:cNvSpPr>
          <p:nvPr/>
        </p:nvSpPr>
        <p:spPr bwMode="auto">
          <a:xfrm>
            <a:off x="5940001" y="2564910"/>
            <a:ext cx="433440" cy="410443"/>
          </a:xfrm>
          <a:prstGeom prst="ellipse">
            <a:avLst/>
          </a:prstGeom>
          <a:solidFill>
            <a:srgbClr val="3366FF"/>
          </a:solidFill>
          <a:ln w="9525">
            <a:solidFill>
              <a:schemeClr val="tx1"/>
            </a:solidFill>
            <a:round/>
            <a:headEnd/>
            <a:tailEnd/>
          </a:ln>
        </p:spPr>
        <p:txBody>
          <a:bodyPr wrap="none" lIns="91430" tIns="45715" rIns="91430" bIns="45715" anchor="ctr"/>
          <a:lstStyle/>
          <a:p>
            <a:endParaRPr lang="en-US" altLang="en-US"/>
          </a:p>
        </p:txBody>
      </p:sp>
      <p:sp>
        <p:nvSpPr>
          <p:cNvPr id="26643" name="Oval 19"/>
          <p:cNvSpPr>
            <a:spLocks noChangeArrowheads="1"/>
          </p:cNvSpPr>
          <p:nvPr/>
        </p:nvSpPr>
        <p:spPr bwMode="auto">
          <a:xfrm>
            <a:off x="756001" y="3140970"/>
            <a:ext cx="433440" cy="410443"/>
          </a:xfrm>
          <a:prstGeom prst="ellipse">
            <a:avLst/>
          </a:prstGeom>
          <a:solidFill>
            <a:srgbClr val="00FF00"/>
          </a:solidFill>
          <a:ln w="9525">
            <a:solidFill>
              <a:schemeClr val="tx1"/>
            </a:solidFill>
            <a:round/>
            <a:headEnd/>
            <a:tailEnd/>
          </a:ln>
        </p:spPr>
        <p:txBody>
          <a:bodyPr wrap="none" lIns="91430" tIns="45715" rIns="91430" bIns="45715" anchor="ctr"/>
          <a:lstStyle/>
          <a:p>
            <a:endParaRPr lang="en-US" altLang="en-US"/>
          </a:p>
        </p:txBody>
      </p:sp>
      <p:sp>
        <p:nvSpPr>
          <p:cNvPr id="26644" name="Oval 20"/>
          <p:cNvSpPr>
            <a:spLocks noChangeArrowheads="1"/>
          </p:cNvSpPr>
          <p:nvPr/>
        </p:nvSpPr>
        <p:spPr bwMode="auto">
          <a:xfrm>
            <a:off x="900001" y="1556804"/>
            <a:ext cx="433440" cy="410443"/>
          </a:xfrm>
          <a:prstGeom prst="ellipse">
            <a:avLst/>
          </a:prstGeom>
          <a:solidFill>
            <a:srgbClr val="00FF00"/>
          </a:solidFill>
          <a:ln w="9525">
            <a:solidFill>
              <a:schemeClr val="tx1"/>
            </a:solidFill>
            <a:round/>
            <a:headEnd/>
            <a:tailEnd/>
          </a:ln>
        </p:spPr>
        <p:txBody>
          <a:bodyPr wrap="none" lIns="91430" tIns="45715" rIns="91430" bIns="45715" anchor="ctr"/>
          <a:lstStyle/>
          <a:p>
            <a:endParaRPr lang="en-US" altLang="en-US"/>
          </a:p>
        </p:txBody>
      </p:sp>
      <p:sp>
        <p:nvSpPr>
          <p:cNvPr id="26645" name="Line 21"/>
          <p:cNvSpPr>
            <a:spLocks noChangeShapeType="1"/>
          </p:cNvSpPr>
          <p:nvPr/>
        </p:nvSpPr>
        <p:spPr bwMode="auto">
          <a:xfrm flipH="1" flipV="1">
            <a:off x="1116001" y="3501008"/>
            <a:ext cx="502560" cy="5040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6646" name="Line 22"/>
          <p:cNvSpPr>
            <a:spLocks noChangeShapeType="1"/>
          </p:cNvSpPr>
          <p:nvPr/>
        </p:nvSpPr>
        <p:spPr bwMode="auto">
          <a:xfrm flipH="1">
            <a:off x="1188000" y="2780933"/>
            <a:ext cx="862560" cy="5040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6647" name="Line 23"/>
          <p:cNvSpPr>
            <a:spLocks noChangeShapeType="1"/>
          </p:cNvSpPr>
          <p:nvPr/>
        </p:nvSpPr>
        <p:spPr bwMode="auto">
          <a:xfrm flipV="1">
            <a:off x="972001" y="1915402"/>
            <a:ext cx="70560" cy="12255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6648" name="Line 24"/>
          <p:cNvSpPr>
            <a:spLocks noChangeShapeType="1"/>
          </p:cNvSpPr>
          <p:nvPr/>
        </p:nvSpPr>
        <p:spPr bwMode="auto">
          <a:xfrm>
            <a:off x="1332000" y="1772826"/>
            <a:ext cx="718560" cy="7200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6649" name="Line 25"/>
          <p:cNvSpPr>
            <a:spLocks noChangeShapeType="1"/>
          </p:cNvSpPr>
          <p:nvPr/>
        </p:nvSpPr>
        <p:spPr bwMode="auto">
          <a:xfrm flipV="1">
            <a:off x="3924000" y="4797144"/>
            <a:ext cx="1872000" cy="2160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6650" name="Line 26"/>
          <p:cNvSpPr>
            <a:spLocks noChangeShapeType="1"/>
          </p:cNvSpPr>
          <p:nvPr/>
        </p:nvSpPr>
        <p:spPr bwMode="auto">
          <a:xfrm flipV="1">
            <a:off x="4716001" y="2852940"/>
            <a:ext cx="1224000" cy="6480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6651" name="Line 27"/>
          <p:cNvSpPr>
            <a:spLocks noChangeShapeType="1"/>
          </p:cNvSpPr>
          <p:nvPr/>
        </p:nvSpPr>
        <p:spPr bwMode="auto">
          <a:xfrm>
            <a:off x="4788001" y="3717031"/>
            <a:ext cx="1080000" cy="9360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6652" name="Line 28"/>
          <p:cNvSpPr>
            <a:spLocks noChangeShapeType="1"/>
          </p:cNvSpPr>
          <p:nvPr/>
        </p:nvSpPr>
        <p:spPr bwMode="auto">
          <a:xfrm>
            <a:off x="4788001" y="3717031"/>
            <a:ext cx="2232000" cy="217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6653" name="Rectangle 29"/>
          <p:cNvSpPr>
            <a:spLocks noChangeArrowheads="1"/>
          </p:cNvSpPr>
          <p:nvPr/>
        </p:nvSpPr>
        <p:spPr bwMode="auto">
          <a:xfrm>
            <a:off x="7668000" y="1628812"/>
            <a:ext cx="1008000" cy="4824507"/>
          </a:xfrm>
          <a:prstGeom prst="rect">
            <a:avLst/>
          </a:prstGeom>
          <a:solidFill>
            <a:schemeClr val="accent1">
              <a:alpha val="50195"/>
            </a:schemeClr>
          </a:solidFill>
          <a:ln w="9525">
            <a:solidFill>
              <a:schemeClr val="tx1"/>
            </a:solidFill>
            <a:miter lim="800000"/>
            <a:headEnd/>
            <a:tailEnd/>
          </a:ln>
        </p:spPr>
        <p:txBody>
          <a:bodyPr wrap="none" lIns="91430" tIns="45715" rIns="91430" bIns="45715" anchor="ctr"/>
          <a:lstStyle/>
          <a:p>
            <a:endParaRPr lang="en-US" altLang="en-US"/>
          </a:p>
        </p:txBody>
      </p:sp>
      <p:sp>
        <p:nvSpPr>
          <p:cNvPr id="26654" name="Oval 30"/>
          <p:cNvSpPr>
            <a:spLocks noChangeArrowheads="1"/>
          </p:cNvSpPr>
          <p:nvPr/>
        </p:nvSpPr>
        <p:spPr bwMode="auto">
          <a:xfrm>
            <a:off x="8101440" y="1772827"/>
            <a:ext cx="433440" cy="410443"/>
          </a:xfrm>
          <a:prstGeom prst="ellipse">
            <a:avLst/>
          </a:prstGeom>
          <a:solidFill>
            <a:srgbClr val="00FF00"/>
          </a:solidFill>
          <a:ln w="9525">
            <a:solidFill>
              <a:schemeClr val="tx1"/>
            </a:solidFill>
            <a:round/>
            <a:headEnd/>
            <a:tailEnd/>
          </a:ln>
        </p:spPr>
        <p:txBody>
          <a:bodyPr wrap="none" lIns="91430" tIns="45715" rIns="91430" bIns="45715" anchor="ctr"/>
          <a:lstStyle/>
          <a:p>
            <a:endParaRPr lang="en-US" altLang="en-US"/>
          </a:p>
        </p:txBody>
      </p:sp>
      <p:sp>
        <p:nvSpPr>
          <p:cNvPr id="26655" name="Oval 31"/>
          <p:cNvSpPr>
            <a:spLocks noChangeArrowheads="1"/>
          </p:cNvSpPr>
          <p:nvPr/>
        </p:nvSpPr>
        <p:spPr bwMode="auto">
          <a:xfrm>
            <a:off x="8101440" y="2852940"/>
            <a:ext cx="433440" cy="409003"/>
          </a:xfrm>
          <a:prstGeom prst="ellipse">
            <a:avLst/>
          </a:prstGeom>
          <a:solidFill>
            <a:srgbClr val="00FF00"/>
          </a:solidFill>
          <a:ln w="9525">
            <a:solidFill>
              <a:schemeClr val="tx1"/>
            </a:solidFill>
            <a:round/>
            <a:headEnd/>
            <a:tailEnd/>
          </a:ln>
        </p:spPr>
        <p:txBody>
          <a:bodyPr wrap="none" lIns="91430" tIns="45715" rIns="91430" bIns="45715" anchor="ctr"/>
          <a:lstStyle/>
          <a:p>
            <a:endParaRPr lang="en-US" altLang="en-US"/>
          </a:p>
        </p:txBody>
      </p:sp>
      <p:sp>
        <p:nvSpPr>
          <p:cNvPr id="26656" name="Oval 32"/>
          <p:cNvSpPr>
            <a:spLocks noChangeArrowheads="1"/>
          </p:cNvSpPr>
          <p:nvPr/>
        </p:nvSpPr>
        <p:spPr bwMode="auto">
          <a:xfrm>
            <a:off x="7956001" y="4365099"/>
            <a:ext cx="433440" cy="410443"/>
          </a:xfrm>
          <a:prstGeom prst="ellipse">
            <a:avLst/>
          </a:prstGeom>
          <a:solidFill>
            <a:srgbClr val="00FF00"/>
          </a:solidFill>
          <a:ln w="9525">
            <a:solidFill>
              <a:schemeClr val="tx1"/>
            </a:solidFill>
            <a:round/>
            <a:headEnd/>
            <a:tailEnd/>
          </a:ln>
        </p:spPr>
        <p:txBody>
          <a:bodyPr wrap="none" lIns="91430" tIns="45715" rIns="91430" bIns="45715" anchor="ctr"/>
          <a:lstStyle/>
          <a:p>
            <a:endParaRPr lang="en-US" altLang="en-US"/>
          </a:p>
        </p:txBody>
      </p:sp>
      <p:sp>
        <p:nvSpPr>
          <p:cNvPr id="26657" name="Oval 33"/>
          <p:cNvSpPr>
            <a:spLocks noChangeArrowheads="1"/>
          </p:cNvSpPr>
          <p:nvPr/>
        </p:nvSpPr>
        <p:spPr bwMode="auto">
          <a:xfrm>
            <a:off x="7812001" y="5661235"/>
            <a:ext cx="433440" cy="409003"/>
          </a:xfrm>
          <a:prstGeom prst="ellipse">
            <a:avLst/>
          </a:prstGeom>
          <a:solidFill>
            <a:srgbClr val="00FF00"/>
          </a:solidFill>
          <a:ln w="9525">
            <a:solidFill>
              <a:schemeClr val="tx1"/>
            </a:solidFill>
            <a:round/>
            <a:headEnd/>
            <a:tailEnd/>
          </a:ln>
        </p:spPr>
        <p:txBody>
          <a:bodyPr wrap="none" lIns="91430" tIns="45715" rIns="91430" bIns="45715" anchor="ctr"/>
          <a:lstStyle/>
          <a:p>
            <a:endParaRPr lang="en-US" altLang="en-US"/>
          </a:p>
        </p:txBody>
      </p:sp>
      <p:sp>
        <p:nvSpPr>
          <p:cNvPr id="26658" name="Line 34"/>
          <p:cNvSpPr>
            <a:spLocks noChangeShapeType="1"/>
          </p:cNvSpPr>
          <p:nvPr/>
        </p:nvSpPr>
        <p:spPr bwMode="auto">
          <a:xfrm flipV="1">
            <a:off x="6351841" y="2050776"/>
            <a:ext cx="1740960" cy="6667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6659" name="Line 35"/>
          <p:cNvSpPr>
            <a:spLocks noChangeShapeType="1"/>
          </p:cNvSpPr>
          <p:nvPr/>
        </p:nvSpPr>
        <p:spPr bwMode="auto">
          <a:xfrm flipV="1">
            <a:off x="7452000" y="3200016"/>
            <a:ext cx="691200" cy="6610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6660" name="Line 36"/>
          <p:cNvSpPr>
            <a:spLocks noChangeShapeType="1"/>
          </p:cNvSpPr>
          <p:nvPr/>
        </p:nvSpPr>
        <p:spPr bwMode="auto">
          <a:xfrm>
            <a:off x="7452001" y="4005061"/>
            <a:ext cx="480960" cy="46804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6661" name="Line 37"/>
          <p:cNvSpPr>
            <a:spLocks noChangeShapeType="1"/>
          </p:cNvSpPr>
          <p:nvPr/>
        </p:nvSpPr>
        <p:spPr bwMode="auto">
          <a:xfrm>
            <a:off x="6207841" y="4902275"/>
            <a:ext cx="1650240" cy="8324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6662" name="Line 38"/>
          <p:cNvSpPr>
            <a:spLocks noChangeShapeType="1"/>
          </p:cNvSpPr>
          <p:nvPr/>
        </p:nvSpPr>
        <p:spPr bwMode="auto">
          <a:xfrm>
            <a:off x="6228000" y="2996955"/>
            <a:ext cx="1630080" cy="27247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6663" name="Line 39"/>
          <p:cNvSpPr>
            <a:spLocks noChangeShapeType="1"/>
          </p:cNvSpPr>
          <p:nvPr/>
        </p:nvSpPr>
        <p:spPr bwMode="auto">
          <a:xfrm>
            <a:off x="8244000" y="3284985"/>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6664" name="Line 40"/>
          <p:cNvSpPr>
            <a:spLocks noChangeShapeType="1"/>
          </p:cNvSpPr>
          <p:nvPr/>
        </p:nvSpPr>
        <p:spPr bwMode="auto">
          <a:xfrm flipH="1">
            <a:off x="8242560" y="3284985"/>
            <a:ext cx="145440" cy="10887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6665" name="Line 41"/>
          <p:cNvSpPr>
            <a:spLocks noChangeShapeType="1"/>
          </p:cNvSpPr>
          <p:nvPr/>
        </p:nvSpPr>
        <p:spPr bwMode="auto">
          <a:xfrm flipH="1">
            <a:off x="8056800" y="4797144"/>
            <a:ext cx="115200" cy="8871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endParaRPr lang="en-GB"/>
          </a:p>
        </p:txBody>
      </p:sp>
      <p:sp>
        <p:nvSpPr>
          <p:cNvPr id="26666" name="Content Placeholder 42"/>
          <p:cNvSpPr>
            <a:spLocks noGrp="1"/>
          </p:cNvSpPr>
          <p:nvPr>
            <p:ph idx="1"/>
          </p:nvPr>
        </p:nvSpPr>
        <p:spPr/>
        <p:txBody>
          <a:bodyPr/>
          <a:lstStyle/>
          <a:p>
            <a:pPr eaLnBrk="1"/>
            <a:endParaRPr lang="en-US" altLang="en-US" smtClean="0"/>
          </a:p>
        </p:txBody>
      </p:sp>
    </p:spTree>
    <p:extLst>
      <p:ext uri="{BB962C8B-B14F-4D97-AF65-F5344CB8AC3E}">
        <p14:creationId xmlns:p14="http://schemas.microsoft.com/office/powerpoint/2010/main" val="1331494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816480" y="0"/>
            <a:ext cx="8327520" cy="97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77655" rIns="81639" bIns="42452" anchor="ct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Arial Unicode MS" pitchFamily="34" charset="-128"/>
                <a:cs typeface="Arial Unicode MS" pitchFamily="34" charset="-128"/>
              </a:defRPr>
            </a:lvl9pPr>
          </a:lstStyle>
          <a:p>
            <a:pPr eaLnBrk="1"/>
            <a:r>
              <a:rPr lang="en-US" altLang="en-US" sz="4000">
                <a:solidFill>
                  <a:srgbClr val="000000"/>
                </a:solidFill>
              </a:rPr>
              <a:t>Actual Results</a:t>
            </a:r>
          </a:p>
        </p:txBody>
      </p:sp>
      <p:pic>
        <p:nvPicPr>
          <p:cNvPr id="28675" name="Picture 2"/>
          <p:cNvPicPr>
            <a:picLocks noChangeAspect="1" noChangeArrowheads="1"/>
          </p:cNvPicPr>
          <p:nvPr/>
        </p:nvPicPr>
        <p:blipFill>
          <a:blip r:embed="rId3">
            <a:extLst>
              <a:ext uri="{28A0092B-C50C-407E-A947-70E740481C1C}">
                <a14:useLocalDpi xmlns:a14="http://schemas.microsoft.com/office/drawing/2010/main" val="0"/>
              </a:ext>
            </a:extLst>
          </a:blip>
          <a:srcRect l="10130" t="14339" r="8847" b="10008"/>
          <a:stretch>
            <a:fillRect/>
          </a:stretch>
        </p:blipFill>
        <p:spPr bwMode="auto">
          <a:xfrm>
            <a:off x="979201" y="1535201"/>
            <a:ext cx="7774560" cy="407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2" name="Group 3"/>
          <p:cNvGrpSpPr>
            <a:grpSpLocks/>
          </p:cNvGrpSpPr>
          <p:nvPr/>
        </p:nvGrpSpPr>
        <p:grpSpPr bwMode="auto">
          <a:xfrm>
            <a:off x="756000" y="1709460"/>
            <a:ext cx="8278560" cy="4535036"/>
            <a:chOff x="525" y="1187"/>
            <a:chExt cx="5749" cy="3149"/>
          </a:xfrm>
        </p:grpSpPr>
        <p:sp>
          <p:nvSpPr>
            <p:cNvPr id="28677" name="Oval 4"/>
            <p:cNvSpPr>
              <a:spLocks noChangeArrowheads="1"/>
            </p:cNvSpPr>
            <p:nvPr/>
          </p:nvSpPr>
          <p:spPr bwMode="auto">
            <a:xfrm>
              <a:off x="2674" y="1187"/>
              <a:ext cx="3600" cy="3149"/>
            </a:xfrm>
            <a:prstGeom prst="ellipse">
              <a:avLst/>
            </a:prstGeom>
            <a:solidFill>
              <a:srgbClr val="FF00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
          <p:nvSpPr>
            <p:cNvPr id="28678" name="Text Box 5"/>
            <p:cNvSpPr txBox="1">
              <a:spLocks noChangeArrowheads="1"/>
            </p:cNvSpPr>
            <p:nvPr/>
          </p:nvSpPr>
          <p:spPr bwMode="auto">
            <a:xfrm>
              <a:off x="525" y="3800"/>
              <a:ext cx="194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2676" rIns="90000" bIns="46800">
              <a:spAutoFit/>
            </a:bodyPr>
            <a:lstStyle>
              <a:lvl1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9pPr>
            </a:lstStyle>
            <a:p>
              <a:pPr eaLnBrk="1"/>
              <a:r>
                <a:rPr lang="en-US" altLang="en-US" b="1">
                  <a:solidFill>
                    <a:srgbClr val="000000"/>
                  </a:solidFill>
                </a:rPr>
                <a:t>Organised Crime Group</a:t>
              </a:r>
            </a:p>
          </p:txBody>
        </p:sp>
        <p:sp>
          <p:nvSpPr>
            <p:cNvPr id="28679" name="AutoShape 6"/>
            <p:cNvSpPr>
              <a:spLocks noChangeArrowheads="1"/>
            </p:cNvSpPr>
            <p:nvPr/>
          </p:nvSpPr>
          <p:spPr bwMode="auto">
            <a:xfrm rot="-1380000">
              <a:off x="2474" y="3737"/>
              <a:ext cx="550" cy="150"/>
            </a:xfrm>
            <a:prstGeom prst="rightArrow">
              <a:avLst>
                <a:gd name="adj1" fmla="val 50000"/>
                <a:gd name="adj2" fmla="val 91667"/>
              </a:avLst>
            </a:prstGeom>
            <a:solidFill>
              <a:srgbClr val="FF0000">
                <a:alpha val="30980"/>
              </a:srgbClr>
            </a:solidFill>
            <a:ln w="9360">
              <a:solidFill>
                <a:srgbClr val="000000"/>
              </a:solidFill>
              <a:miter lim="800000"/>
              <a:headEnd/>
              <a:tailEnd/>
            </a:ln>
          </p:spPr>
          <p:txBody>
            <a:bodyPr wrap="none" anchor="ctr"/>
            <a:lstStyle/>
            <a:p>
              <a:endParaRPr lang="en-US" altLang="en-US"/>
            </a:p>
          </p:txBody>
        </p:sp>
      </p:grpSp>
    </p:spTree>
    <p:extLst>
      <p:ext uri="{BB962C8B-B14F-4D97-AF65-F5344CB8AC3E}">
        <p14:creationId xmlns:p14="http://schemas.microsoft.com/office/powerpoint/2010/main" val="428005007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5"/>
            <a:ext cx="9159161" cy="4819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1600" y="4268076"/>
            <a:ext cx="1606464" cy="1537188"/>
          </a:xfrm>
          <a:prstGeom prst="rect">
            <a:avLst/>
          </a:prstGeom>
        </p:spPr>
      </p:pic>
      <p:sp>
        <p:nvSpPr>
          <p:cNvPr id="2" name="Title 1"/>
          <p:cNvSpPr>
            <a:spLocks noGrp="1"/>
          </p:cNvSpPr>
          <p:nvPr>
            <p:ph type="title"/>
          </p:nvPr>
        </p:nvSpPr>
        <p:spPr/>
        <p:txBody>
          <a:bodyPr>
            <a:normAutofit fontScale="90000"/>
          </a:bodyPr>
          <a:lstStyle/>
          <a:p>
            <a:r>
              <a:rPr lang="en-GB" dirty="0" smtClean="0"/>
              <a:t>Identifying Relevant Criminal Networks</a:t>
            </a:r>
            <a:endParaRPr lang="en-GB" dirty="0"/>
          </a:p>
        </p:txBody>
      </p:sp>
      <p:grpSp>
        <p:nvGrpSpPr>
          <p:cNvPr id="3" name="Group 2"/>
          <p:cNvGrpSpPr/>
          <p:nvPr/>
        </p:nvGrpSpPr>
        <p:grpSpPr>
          <a:xfrm>
            <a:off x="542099" y="1366988"/>
            <a:ext cx="4603750" cy="5276850"/>
            <a:chOff x="542099" y="1366988"/>
            <a:chExt cx="4603750" cy="527685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099" y="1366988"/>
              <a:ext cx="4603750" cy="527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3832365" y="6021287"/>
              <a:ext cx="595619" cy="3600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4832" y="2472114"/>
            <a:ext cx="4501877" cy="3591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341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Typical Crime</a:t>
            </a:r>
            <a:endParaRPr lang="en-GB" dirty="0"/>
          </a:p>
        </p:txBody>
      </p:sp>
      <p:grpSp>
        <p:nvGrpSpPr>
          <p:cNvPr id="18" name="Group 17"/>
          <p:cNvGrpSpPr/>
          <p:nvPr/>
        </p:nvGrpSpPr>
        <p:grpSpPr>
          <a:xfrm>
            <a:off x="467545" y="1412776"/>
            <a:ext cx="2411661" cy="1683175"/>
            <a:chOff x="467545" y="1412776"/>
            <a:chExt cx="2411661" cy="1683175"/>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1412776"/>
              <a:ext cx="2055964" cy="1368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Rick\AppData\Local\Microsoft\Windows\Temporary Internet Files\Content.IE5\WAKLBNF7\MC90043386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920" y="2035710"/>
              <a:ext cx="914286" cy="9142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7545" y="2726619"/>
              <a:ext cx="1553695" cy="369332"/>
            </a:xfrm>
            <a:prstGeom prst="rect">
              <a:avLst/>
            </a:prstGeom>
            <a:noFill/>
          </p:spPr>
          <p:txBody>
            <a:bodyPr wrap="none" rtlCol="0">
              <a:spAutoFit/>
            </a:bodyPr>
            <a:lstStyle/>
            <a:p>
              <a:r>
                <a:rPr lang="en-GB" dirty="0" smtClean="0"/>
                <a:t>House Burgled</a:t>
              </a:r>
              <a:endParaRPr lang="en-GB" dirty="0"/>
            </a:p>
          </p:txBody>
        </p:sp>
      </p:grpSp>
      <p:grpSp>
        <p:nvGrpSpPr>
          <p:cNvPr id="27" name="Group 26"/>
          <p:cNvGrpSpPr/>
          <p:nvPr/>
        </p:nvGrpSpPr>
        <p:grpSpPr>
          <a:xfrm>
            <a:off x="2733474" y="1412775"/>
            <a:ext cx="3134670" cy="1245869"/>
            <a:chOff x="2733474" y="1412775"/>
            <a:chExt cx="3134670" cy="1245869"/>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1412775"/>
              <a:ext cx="1872208" cy="1245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2733474" y="1700808"/>
              <a:ext cx="1190454" cy="334901"/>
              <a:chOff x="2733474" y="1700808"/>
              <a:chExt cx="1190454" cy="334901"/>
            </a:xfrm>
          </p:grpSpPr>
          <p:sp>
            <p:nvSpPr>
              <p:cNvPr id="5" name="Right Arrow 4"/>
              <p:cNvSpPr/>
              <p:nvPr/>
            </p:nvSpPr>
            <p:spPr>
              <a:xfrm>
                <a:off x="2879206" y="1916832"/>
                <a:ext cx="972714" cy="118877"/>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2733474" y="1700808"/>
                <a:ext cx="1190454" cy="276999"/>
              </a:xfrm>
              <a:prstGeom prst="rect">
                <a:avLst/>
              </a:prstGeom>
              <a:noFill/>
            </p:spPr>
            <p:txBody>
              <a:bodyPr wrap="none" rtlCol="0">
                <a:spAutoFit/>
              </a:bodyPr>
              <a:lstStyle/>
              <a:p>
                <a:r>
                  <a:rPr lang="en-GB" sz="1200" b="1" dirty="0" smtClean="0"/>
                  <a:t>Crime Reported</a:t>
                </a:r>
                <a:endParaRPr lang="en-GB" sz="1200" b="1" dirty="0"/>
              </a:p>
            </p:txBody>
          </p:sp>
        </p:grpSp>
      </p:grpSp>
      <p:grpSp>
        <p:nvGrpSpPr>
          <p:cNvPr id="28" name="Group 27"/>
          <p:cNvGrpSpPr/>
          <p:nvPr/>
        </p:nvGrpSpPr>
        <p:grpSpPr>
          <a:xfrm>
            <a:off x="5973834" y="1243622"/>
            <a:ext cx="2846638" cy="1584176"/>
            <a:chOff x="5973834" y="1243622"/>
            <a:chExt cx="2846638" cy="1584176"/>
          </a:xfrm>
        </p:grpSpPr>
        <p:sp>
          <p:nvSpPr>
            <p:cNvPr id="4" name="Flowchart: Magnetic Disk 3"/>
            <p:cNvSpPr/>
            <p:nvPr/>
          </p:nvSpPr>
          <p:spPr>
            <a:xfrm>
              <a:off x="7308304" y="1243622"/>
              <a:ext cx="1512168" cy="158417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Command &amp; Control</a:t>
              </a:r>
              <a:endParaRPr lang="en-GB" dirty="0"/>
            </a:p>
          </p:txBody>
        </p:sp>
        <p:grpSp>
          <p:nvGrpSpPr>
            <p:cNvPr id="8" name="Group 7"/>
            <p:cNvGrpSpPr/>
            <p:nvPr/>
          </p:nvGrpSpPr>
          <p:grpSpPr>
            <a:xfrm>
              <a:off x="5973834" y="1700808"/>
              <a:ext cx="1226233" cy="334901"/>
              <a:chOff x="5973834" y="1700808"/>
              <a:chExt cx="1226233" cy="334901"/>
            </a:xfrm>
          </p:grpSpPr>
          <p:sp>
            <p:nvSpPr>
              <p:cNvPr id="9" name="Right Arrow 8"/>
              <p:cNvSpPr/>
              <p:nvPr/>
            </p:nvSpPr>
            <p:spPr>
              <a:xfrm>
                <a:off x="6119566" y="1916832"/>
                <a:ext cx="972714" cy="118877"/>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5973834" y="1700808"/>
                <a:ext cx="1226233" cy="276999"/>
              </a:xfrm>
              <a:prstGeom prst="rect">
                <a:avLst/>
              </a:prstGeom>
              <a:noFill/>
            </p:spPr>
            <p:txBody>
              <a:bodyPr wrap="none" rtlCol="0">
                <a:spAutoFit/>
              </a:bodyPr>
              <a:lstStyle/>
              <a:p>
                <a:r>
                  <a:rPr lang="en-GB" sz="1200" b="1" dirty="0" smtClean="0"/>
                  <a:t>System Updated</a:t>
                </a:r>
                <a:endParaRPr lang="en-GB" sz="1200" b="1" dirty="0"/>
              </a:p>
            </p:txBody>
          </p:sp>
        </p:grpSp>
      </p:grpSp>
      <p:grpSp>
        <p:nvGrpSpPr>
          <p:cNvPr id="30" name="Group 29"/>
          <p:cNvGrpSpPr/>
          <p:nvPr/>
        </p:nvGrpSpPr>
        <p:grpSpPr>
          <a:xfrm>
            <a:off x="5938055" y="3284984"/>
            <a:ext cx="2882417" cy="1584176"/>
            <a:chOff x="5938055" y="3284984"/>
            <a:chExt cx="2882417" cy="1584176"/>
          </a:xfrm>
        </p:grpSpPr>
        <p:sp>
          <p:nvSpPr>
            <p:cNvPr id="14" name="Flowchart: Magnetic Disk 13"/>
            <p:cNvSpPr/>
            <p:nvPr/>
          </p:nvSpPr>
          <p:spPr>
            <a:xfrm>
              <a:off x="7308304" y="3284984"/>
              <a:ext cx="1512168" cy="158417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Crime Recording System</a:t>
              </a:r>
              <a:endParaRPr lang="en-GB" dirty="0"/>
            </a:p>
          </p:txBody>
        </p:sp>
        <p:grpSp>
          <p:nvGrpSpPr>
            <p:cNvPr id="10" name="Group 9"/>
            <p:cNvGrpSpPr/>
            <p:nvPr/>
          </p:nvGrpSpPr>
          <p:grpSpPr>
            <a:xfrm>
              <a:off x="5938055" y="3872081"/>
              <a:ext cx="1226233" cy="323868"/>
              <a:chOff x="5938055" y="3872081"/>
              <a:chExt cx="1226233" cy="323868"/>
            </a:xfrm>
          </p:grpSpPr>
          <p:sp>
            <p:nvSpPr>
              <p:cNvPr id="16" name="Right Arrow 15"/>
              <p:cNvSpPr/>
              <p:nvPr/>
            </p:nvSpPr>
            <p:spPr>
              <a:xfrm>
                <a:off x="6084168" y="4077072"/>
                <a:ext cx="972714" cy="118877"/>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5938055" y="3872081"/>
                <a:ext cx="1226233" cy="276999"/>
              </a:xfrm>
              <a:prstGeom prst="rect">
                <a:avLst/>
              </a:prstGeom>
              <a:noFill/>
            </p:spPr>
            <p:txBody>
              <a:bodyPr wrap="none" rtlCol="0">
                <a:spAutoFit/>
              </a:bodyPr>
              <a:lstStyle/>
              <a:p>
                <a:r>
                  <a:rPr lang="en-GB" sz="1200" b="1" dirty="0" smtClean="0"/>
                  <a:t>System Updated</a:t>
                </a:r>
                <a:endParaRPr lang="en-GB" sz="1200" b="1" dirty="0"/>
              </a:p>
            </p:txBody>
          </p:sp>
        </p:grpSp>
      </p:grpSp>
      <p:grpSp>
        <p:nvGrpSpPr>
          <p:cNvPr id="32" name="Group 31"/>
          <p:cNvGrpSpPr/>
          <p:nvPr/>
        </p:nvGrpSpPr>
        <p:grpSpPr>
          <a:xfrm>
            <a:off x="5940152" y="5157192"/>
            <a:ext cx="2880320" cy="1584176"/>
            <a:chOff x="5940152" y="5157192"/>
            <a:chExt cx="2880320" cy="1584176"/>
          </a:xfrm>
        </p:grpSpPr>
        <p:sp>
          <p:nvSpPr>
            <p:cNvPr id="15" name="Flowchart: Magnetic Disk 14"/>
            <p:cNvSpPr/>
            <p:nvPr/>
          </p:nvSpPr>
          <p:spPr>
            <a:xfrm>
              <a:off x="7308304" y="5157192"/>
              <a:ext cx="1512168" cy="158417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Forensic Recording System</a:t>
              </a:r>
              <a:endParaRPr lang="en-GB" dirty="0"/>
            </a:p>
          </p:txBody>
        </p:sp>
        <p:grpSp>
          <p:nvGrpSpPr>
            <p:cNvPr id="11" name="Group 10"/>
            <p:cNvGrpSpPr/>
            <p:nvPr/>
          </p:nvGrpSpPr>
          <p:grpSpPr>
            <a:xfrm>
              <a:off x="5940152" y="5888305"/>
              <a:ext cx="1226233" cy="323868"/>
              <a:chOff x="5940152" y="5888305"/>
              <a:chExt cx="1226233" cy="323868"/>
            </a:xfrm>
          </p:grpSpPr>
          <p:sp>
            <p:nvSpPr>
              <p:cNvPr id="17" name="Right Arrow 16"/>
              <p:cNvSpPr/>
              <p:nvPr/>
            </p:nvSpPr>
            <p:spPr>
              <a:xfrm>
                <a:off x="6084168" y="6093296"/>
                <a:ext cx="972714" cy="118877"/>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5940152" y="5888305"/>
                <a:ext cx="1226233" cy="276999"/>
              </a:xfrm>
              <a:prstGeom prst="rect">
                <a:avLst/>
              </a:prstGeom>
              <a:noFill/>
            </p:spPr>
            <p:txBody>
              <a:bodyPr wrap="none" rtlCol="0">
                <a:spAutoFit/>
              </a:bodyPr>
              <a:lstStyle/>
              <a:p>
                <a:r>
                  <a:rPr lang="en-GB" sz="1200" b="1" dirty="0" smtClean="0"/>
                  <a:t>System Updated</a:t>
                </a:r>
                <a:endParaRPr lang="en-GB" sz="1200" b="1" dirty="0"/>
              </a:p>
            </p:txBody>
          </p:sp>
        </p:grpSp>
      </p:grpSp>
      <p:grpSp>
        <p:nvGrpSpPr>
          <p:cNvPr id="29" name="Group 28"/>
          <p:cNvGrpSpPr/>
          <p:nvPr/>
        </p:nvGrpSpPr>
        <p:grpSpPr>
          <a:xfrm>
            <a:off x="2494154" y="2726620"/>
            <a:ext cx="3085958" cy="2350588"/>
            <a:chOff x="2494154" y="2726620"/>
            <a:chExt cx="3085958" cy="2350588"/>
          </a:xfrm>
        </p:grpSpPr>
        <p:sp>
          <p:nvSpPr>
            <p:cNvPr id="12" name="Right Arrow 11"/>
            <p:cNvSpPr/>
            <p:nvPr/>
          </p:nvSpPr>
          <p:spPr>
            <a:xfrm rot="5400000">
              <a:off x="4748299" y="2910360"/>
              <a:ext cx="486358" cy="118877"/>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p:cNvGrpSpPr/>
            <p:nvPr/>
          </p:nvGrpSpPr>
          <p:grpSpPr>
            <a:xfrm>
              <a:off x="2494154" y="3284984"/>
              <a:ext cx="3085958" cy="1792224"/>
              <a:chOff x="2494154" y="3284984"/>
              <a:chExt cx="3085958" cy="1792224"/>
            </a:xfrm>
          </p:grpSpPr>
          <p:pic>
            <p:nvPicPr>
              <p:cNvPr id="1029" name="Picture 5" descr="C:\Users\Rick\AppData\Local\Microsoft\Windows\Temporary Internet Files\Content.IE5\21LDQU6U\MC90021242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1392" y="3284984"/>
                <a:ext cx="1188720" cy="179222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494154" y="4077072"/>
                <a:ext cx="1815440" cy="646331"/>
              </a:xfrm>
              <a:prstGeom prst="rect">
                <a:avLst/>
              </a:prstGeom>
              <a:noFill/>
            </p:spPr>
            <p:txBody>
              <a:bodyPr wrap="square" rtlCol="0">
                <a:spAutoFit/>
              </a:bodyPr>
              <a:lstStyle/>
              <a:p>
                <a:pPr algn="ctr"/>
                <a:r>
                  <a:rPr lang="en-GB" dirty="0" smtClean="0"/>
                  <a:t>Officer Attends the Crime Scene</a:t>
                </a:r>
                <a:endParaRPr lang="en-GB" dirty="0"/>
              </a:p>
            </p:txBody>
          </p:sp>
        </p:grpSp>
      </p:grpSp>
      <p:grpSp>
        <p:nvGrpSpPr>
          <p:cNvPr id="31" name="Group 30"/>
          <p:cNvGrpSpPr/>
          <p:nvPr/>
        </p:nvGrpSpPr>
        <p:grpSpPr>
          <a:xfrm>
            <a:off x="2523509" y="5174890"/>
            <a:ext cx="3010453" cy="1566478"/>
            <a:chOff x="2523509" y="5174890"/>
            <a:chExt cx="3010453" cy="1566478"/>
          </a:xfrm>
        </p:grpSpPr>
        <p:sp>
          <p:nvSpPr>
            <p:cNvPr id="13" name="Right Arrow 12"/>
            <p:cNvSpPr/>
            <p:nvPr/>
          </p:nvSpPr>
          <p:spPr>
            <a:xfrm rot="5400000">
              <a:off x="4748300" y="5358630"/>
              <a:ext cx="486358" cy="118877"/>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 name="Group 25"/>
            <p:cNvGrpSpPr/>
            <p:nvPr/>
          </p:nvGrpSpPr>
          <p:grpSpPr>
            <a:xfrm>
              <a:off x="2523509" y="5737016"/>
              <a:ext cx="3010453" cy="1004352"/>
              <a:chOff x="2523509" y="5737016"/>
              <a:chExt cx="3010453" cy="1004352"/>
            </a:xfrm>
          </p:grpSpPr>
          <p:pic>
            <p:nvPicPr>
              <p:cNvPr id="1030" name="Picture 6" descr="C:\Users\Rick\AppData\Local\Microsoft\Windows\Temporary Internet Files\Content.IE5\V7GLBAZY\MM900046618[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67871" y="5737016"/>
                <a:ext cx="966091" cy="100435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523509" y="6023029"/>
                <a:ext cx="1815440" cy="646331"/>
              </a:xfrm>
              <a:prstGeom prst="rect">
                <a:avLst/>
              </a:prstGeom>
              <a:noFill/>
            </p:spPr>
            <p:txBody>
              <a:bodyPr wrap="square" rtlCol="0">
                <a:spAutoFit/>
              </a:bodyPr>
              <a:lstStyle/>
              <a:p>
                <a:pPr algn="ctr"/>
                <a:r>
                  <a:rPr lang="en-GB" dirty="0" smtClean="0"/>
                  <a:t>CSI Attends the Crime Scene</a:t>
                </a:r>
                <a:endParaRPr lang="en-GB" dirty="0"/>
              </a:p>
            </p:txBody>
          </p:sp>
        </p:grpSp>
      </p:grpSp>
    </p:spTree>
    <p:extLst>
      <p:ext uri="{BB962C8B-B14F-4D97-AF65-F5344CB8AC3E}">
        <p14:creationId xmlns:p14="http://schemas.microsoft.com/office/powerpoint/2010/main" val="103553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2 Degrees of Freedom?</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1124744"/>
            <a:ext cx="8515350" cy="565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2079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Sample Network</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557" y="1268760"/>
            <a:ext cx="5648755" cy="5552385"/>
          </a:xfrm>
          <a:prstGeom prst="rect">
            <a:avLst/>
          </a:prstGeom>
        </p:spPr>
      </p:pic>
      <p:sp>
        <p:nvSpPr>
          <p:cNvPr id="6" name="TextBox 5"/>
          <p:cNvSpPr txBox="1"/>
          <p:nvPr/>
        </p:nvSpPr>
        <p:spPr>
          <a:xfrm>
            <a:off x="5940152" y="5727834"/>
            <a:ext cx="2189638" cy="369332"/>
          </a:xfrm>
          <a:prstGeom prst="rect">
            <a:avLst/>
          </a:prstGeom>
          <a:noFill/>
        </p:spPr>
        <p:txBody>
          <a:bodyPr wrap="none" rtlCol="0">
            <a:spAutoFit/>
          </a:bodyPr>
          <a:lstStyle/>
          <a:p>
            <a:r>
              <a:rPr lang="en-GB" b="1" dirty="0" smtClean="0"/>
              <a:t>Who Do We Target ? </a:t>
            </a:r>
            <a:endParaRPr lang="en-GB" b="1" dirty="0"/>
          </a:p>
        </p:txBody>
      </p:sp>
    </p:spTree>
    <p:extLst>
      <p:ext uri="{BB962C8B-B14F-4D97-AF65-F5344CB8AC3E}">
        <p14:creationId xmlns:p14="http://schemas.microsoft.com/office/powerpoint/2010/main" val="15671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anim calcmode="lin" valueType="num">
                                      <p:cBhvr>
                                        <p:cTn id="8" dur="3000" fill="hold"/>
                                        <p:tgtEl>
                                          <p:spTgt spid="6"/>
                                        </p:tgtEl>
                                        <p:attrNameLst>
                                          <p:attrName>ppt_x</p:attrName>
                                        </p:attrNameLst>
                                      </p:cBhvr>
                                      <p:tavLst>
                                        <p:tav tm="0">
                                          <p:val>
                                            <p:strVal val="#ppt_x"/>
                                          </p:val>
                                        </p:tav>
                                        <p:tav tm="100000">
                                          <p:val>
                                            <p:strVal val="#ppt_x"/>
                                          </p:val>
                                        </p:tav>
                                      </p:tavLst>
                                    </p:anim>
                                    <p:anim calcmode="lin" valueType="num">
                                      <p:cBhvr>
                                        <p:cTn id="9" dur="3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Identifying Offenders to Target</a:t>
            </a:r>
            <a:endParaRPr lang="en-GB"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33134" y="1628800"/>
            <a:ext cx="9110866" cy="4104456"/>
          </a:xfrm>
          <a:prstGeom prst="rect">
            <a:avLst/>
          </a:prstGeom>
          <a:noFill/>
          <a:ln>
            <a:noFill/>
          </a:ln>
        </p:spPr>
      </p:pic>
    </p:spTree>
    <p:extLst>
      <p:ext uri="{BB962C8B-B14F-4D97-AF65-F5344CB8AC3E}">
        <p14:creationId xmlns:p14="http://schemas.microsoft.com/office/powerpoint/2010/main" val="6681546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Crime Sets</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8679" y="1484784"/>
            <a:ext cx="334645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737343" y="6381328"/>
            <a:ext cx="1709122" cy="369332"/>
          </a:xfrm>
          <a:prstGeom prst="rect">
            <a:avLst/>
          </a:prstGeom>
          <a:noFill/>
        </p:spPr>
        <p:txBody>
          <a:bodyPr wrap="none" rtlCol="0">
            <a:spAutoFit/>
          </a:bodyPr>
          <a:lstStyle/>
          <a:p>
            <a:r>
              <a:rPr lang="en-GB" b="1" dirty="0" smtClean="0"/>
              <a:t>Crime Super Set</a:t>
            </a:r>
            <a:endParaRPr lang="en-GB" b="1" dirty="0"/>
          </a:p>
        </p:txBody>
      </p:sp>
    </p:spTree>
    <p:extLst>
      <p:ext uri="{BB962C8B-B14F-4D97-AF65-F5344CB8AC3E}">
        <p14:creationId xmlns:p14="http://schemas.microsoft.com/office/powerpoint/2010/main" val="456263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Normalised Crime Score</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600994960"/>
              </p:ext>
            </p:extLst>
          </p:nvPr>
        </p:nvGraphicFramePr>
        <p:xfrm>
          <a:off x="1331640" y="1628800"/>
          <a:ext cx="6480720" cy="5040557"/>
        </p:xfrm>
        <a:graphic>
          <a:graphicData uri="http://schemas.openxmlformats.org/drawingml/2006/table">
            <a:tbl>
              <a:tblPr>
                <a:tableStyleId>{5C22544A-7EE6-4342-B048-85BDC9FD1C3A}</a:tableStyleId>
              </a:tblPr>
              <a:tblGrid>
                <a:gridCol w="1152128"/>
                <a:gridCol w="936104"/>
                <a:gridCol w="1612116"/>
                <a:gridCol w="1799064"/>
                <a:gridCol w="981308"/>
              </a:tblGrid>
              <a:tr h="819702">
                <a:tc>
                  <a:txBody>
                    <a:bodyPr/>
                    <a:lstStyle/>
                    <a:p>
                      <a:pPr algn="l" fontAlgn="b"/>
                      <a:r>
                        <a:rPr lang="en-GB" sz="1400" u="none" strike="noStrike" dirty="0">
                          <a:effectLst/>
                        </a:rPr>
                        <a:t>Surname</a:t>
                      </a:r>
                      <a:endParaRPr lang="en-GB" sz="1400" b="0" i="0" u="none" strike="noStrike" dirty="0">
                        <a:solidFill>
                          <a:srgbClr val="000000"/>
                        </a:solidFill>
                        <a:effectLst/>
                        <a:latin typeface="Calibri"/>
                      </a:endParaRPr>
                    </a:p>
                  </a:txBody>
                  <a:tcPr marL="7620" marR="7620" marT="7620" marB="0" anchor="b"/>
                </a:tc>
                <a:tc>
                  <a:txBody>
                    <a:bodyPr/>
                    <a:lstStyle/>
                    <a:p>
                      <a:pPr algn="l" fontAlgn="b"/>
                      <a:r>
                        <a:rPr lang="en-GB" sz="1400" u="none" strike="noStrike">
                          <a:effectLst/>
                        </a:rPr>
                        <a:t>Forename</a:t>
                      </a:r>
                      <a:endParaRPr lang="en-GB" sz="1400" b="0" i="0" u="none" strike="noStrike">
                        <a:solidFill>
                          <a:srgbClr val="000000"/>
                        </a:solidFill>
                        <a:effectLst/>
                        <a:latin typeface="Calibri"/>
                      </a:endParaRPr>
                    </a:p>
                  </a:txBody>
                  <a:tcPr marL="7620" marR="7620" marT="7620" marB="0" anchor="b"/>
                </a:tc>
                <a:tc>
                  <a:txBody>
                    <a:bodyPr/>
                    <a:lstStyle/>
                    <a:p>
                      <a:pPr algn="ctr" fontAlgn="b"/>
                      <a:r>
                        <a:rPr lang="en-GB" sz="1400" u="none" strike="noStrike" dirty="0">
                          <a:effectLst/>
                        </a:rPr>
                        <a:t>DOB</a:t>
                      </a:r>
                      <a:endParaRPr lang="en-GB" sz="1400" b="0" i="0" u="none" strike="noStrike" dirty="0">
                        <a:solidFill>
                          <a:srgbClr val="000000"/>
                        </a:solidFill>
                        <a:effectLst/>
                        <a:latin typeface="Calibri"/>
                      </a:endParaRPr>
                    </a:p>
                  </a:txBody>
                  <a:tcPr marL="7620" marR="7620" marT="7620" marB="0" anchor="b"/>
                </a:tc>
                <a:tc>
                  <a:txBody>
                    <a:bodyPr/>
                    <a:lstStyle/>
                    <a:p>
                      <a:pPr algn="ctr" fontAlgn="b"/>
                      <a:r>
                        <a:rPr lang="en-GB" sz="1400" u="none" strike="noStrike" dirty="0" smtClean="0">
                          <a:effectLst/>
                        </a:rPr>
                        <a:t>Offender Roles</a:t>
                      </a:r>
                      <a:endParaRPr lang="en-GB" sz="1400" b="0" i="0" u="none" strike="noStrike" dirty="0">
                        <a:solidFill>
                          <a:srgbClr val="000000"/>
                        </a:solidFill>
                        <a:effectLst/>
                        <a:latin typeface="Calibri"/>
                      </a:endParaRPr>
                    </a:p>
                  </a:txBody>
                  <a:tcPr marL="7620" marR="7620" marT="7620" marB="0" anchor="b"/>
                </a:tc>
                <a:tc>
                  <a:txBody>
                    <a:bodyPr/>
                    <a:lstStyle/>
                    <a:p>
                      <a:pPr algn="ctr" fontAlgn="b"/>
                      <a:r>
                        <a:rPr lang="en-GB" sz="1400" u="none" strike="noStrike" dirty="0" smtClean="0">
                          <a:effectLst/>
                        </a:rPr>
                        <a:t>Normalised Crime Score</a:t>
                      </a:r>
                      <a:endParaRPr lang="en-GB" sz="1400" b="0" i="0" u="none" strike="noStrike" dirty="0">
                        <a:solidFill>
                          <a:srgbClr val="000000"/>
                        </a:solidFill>
                        <a:effectLst/>
                        <a:latin typeface="Calibri"/>
                      </a:endParaRPr>
                    </a:p>
                  </a:txBody>
                  <a:tcPr marL="7620" marR="7620" marT="7620" marB="0" anchor="b"/>
                </a:tc>
              </a:tr>
              <a:tr h="550546">
                <a:tc>
                  <a:txBody>
                    <a:bodyPr/>
                    <a:lstStyle/>
                    <a:p>
                      <a:pPr algn="l" fontAlgn="b"/>
                      <a:r>
                        <a:rPr lang="en-GB" sz="1400" u="none" strike="noStrike">
                          <a:effectLst/>
                        </a:rPr>
                        <a:t>ROMINGER</a:t>
                      </a:r>
                      <a:endParaRPr lang="en-GB" sz="1400" b="0" i="0" u="none" strike="noStrike">
                        <a:solidFill>
                          <a:srgbClr val="000000"/>
                        </a:solidFill>
                        <a:effectLst/>
                        <a:latin typeface="Calibri"/>
                      </a:endParaRPr>
                    </a:p>
                  </a:txBody>
                  <a:tcPr marL="7620" marR="7620" marT="7620" marB="0" anchor="b"/>
                </a:tc>
                <a:tc>
                  <a:txBody>
                    <a:bodyPr/>
                    <a:lstStyle/>
                    <a:p>
                      <a:pPr algn="l" fontAlgn="b"/>
                      <a:r>
                        <a:rPr lang="en-GB" sz="1400" u="none" strike="noStrike">
                          <a:effectLst/>
                        </a:rPr>
                        <a:t>PALMIRA</a:t>
                      </a:r>
                      <a:endParaRPr lang="en-GB" sz="1400" b="0" i="0" u="none" strike="noStrike">
                        <a:solidFill>
                          <a:srgbClr val="000000"/>
                        </a:solidFill>
                        <a:effectLst/>
                        <a:latin typeface="Calibri"/>
                      </a:endParaRPr>
                    </a:p>
                  </a:txBody>
                  <a:tcPr marL="7620" marR="7620" marT="7620" marB="0" anchor="b"/>
                </a:tc>
                <a:tc>
                  <a:txBody>
                    <a:bodyPr/>
                    <a:lstStyle/>
                    <a:p>
                      <a:pPr algn="r" fontAlgn="b"/>
                      <a:r>
                        <a:rPr lang="en-GB" sz="1400" u="none" strike="noStrike">
                          <a:effectLst/>
                        </a:rPr>
                        <a:t>28/02/1945 00:00</a:t>
                      </a:r>
                      <a:endParaRPr lang="en-GB" sz="1400" b="0" i="0" u="none" strike="noStrike">
                        <a:solidFill>
                          <a:srgbClr val="000000"/>
                        </a:solidFill>
                        <a:effectLst/>
                        <a:latin typeface="Calibri"/>
                      </a:endParaRPr>
                    </a:p>
                  </a:txBody>
                  <a:tcPr marL="7620" marR="7620" marT="7620" marB="0" anchor="b"/>
                </a:tc>
                <a:tc>
                  <a:txBody>
                    <a:bodyPr/>
                    <a:lstStyle/>
                    <a:p>
                      <a:pPr algn="ctr" fontAlgn="b"/>
                      <a:r>
                        <a:rPr lang="en-GB" sz="1400" u="none" strike="noStrike" dirty="0">
                          <a:effectLst/>
                        </a:rPr>
                        <a:t>Burglary</a:t>
                      </a:r>
                      <a:endParaRPr lang="en-GB" sz="1400" b="0" i="0" u="none" strike="noStrike" dirty="0">
                        <a:solidFill>
                          <a:srgbClr val="000000"/>
                        </a:solidFill>
                        <a:effectLst/>
                        <a:latin typeface="Calibri"/>
                      </a:endParaRPr>
                    </a:p>
                  </a:txBody>
                  <a:tcPr marL="7620" marR="7620" marT="7620" marB="0" anchor="b"/>
                </a:tc>
                <a:tc>
                  <a:txBody>
                    <a:bodyPr/>
                    <a:lstStyle/>
                    <a:p>
                      <a:pPr algn="r" fontAlgn="b"/>
                      <a:r>
                        <a:rPr lang="en-GB" sz="1600" b="1" i="0" u="none" strike="noStrike">
                          <a:solidFill>
                            <a:srgbClr val="000000"/>
                          </a:solidFill>
                          <a:effectLst/>
                          <a:latin typeface="Calibri"/>
                        </a:rPr>
                        <a:t>11.95</a:t>
                      </a:r>
                    </a:p>
                  </a:txBody>
                  <a:tcPr marL="7620" marR="7620" marT="7620" marB="0" anchor="b"/>
                </a:tc>
              </a:tr>
              <a:tr h="293625">
                <a:tc>
                  <a:txBody>
                    <a:bodyPr/>
                    <a:lstStyle/>
                    <a:p>
                      <a:pPr algn="l" fontAlgn="b"/>
                      <a:r>
                        <a:rPr lang="en-GB" sz="1400" u="none" strike="noStrike">
                          <a:effectLst/>
                        </a:rPr>
                        <a:t>SCHEBEL</a:t>
                      </a:r>
                      <a:endParaRPr lang="en-GB" sz="1400" b="0" i="0" u="none" strike="noStrike">
                        <a:solidFill>
                          <a:srgbClr val="000000"/>
                        </a:solidFill>
                        <a:effectLst/>
                        <a:latin typeface="Calibri"/>
                      </a:endParaRPr>
                    </a:p>
                  </a:txBody>
                  <a:tcPr marL="7620" marR="7620" marT="7620" marB="0" anchor="b"/>
                </a:tc>
                <a:tc>
                  <a:txBody>
                    <a:bodyPr/>
                    <a:lstStyle/>
                    <a:p>
                      <a:pPr algn="l" fontAlgn="b"/>
                      <a:r>
                        <a:rPr lang="en-GB" sz="1400" u="none" strike="noStrike">
                          <a:effectLst/>
                        </a:rPr>
                        <a:t>CATHERN</a:t>
                      </a:r>
                      <a:endParaRPr lang="en-GB" sz="1400" b="0" i="0" u="none" strike="noStrike">
                        <a:solidFill>
                          <a:srgbClr val="000000"/>
                        </a:solidFill>
                        <a:effectLst/>
                        <a:latin typeface="Calibri"/>
                      </a:endParaRPr>
                    </a:p>
                  </a:txBody>
                  <a:tcPr marL="7620" marR="7620" marT="7620" marB="0" anchor="b"/>
                </a:tc>
                <a:tc>
                  <a:txBody>
                    <a:bodyPr/>
                    <a:lstStyle/>
                    <a:p>
                      <a:pPr algn="r" fontAlgn="b"/>
                      <a:r>
                        <a:rPr lang="en-GB" sz="1400" u="none" strike="noStrike">
                          <a:effectLst/>
                        </a:rPr>
                        <a:t>16/10/1981 00:00</a:t>
                      </a:r>
                      <a:endParaRPr lang="en-GB" sz="1400" b="0" i="0" u="none" strike="noStrike">
                        <a:solidFill>
                          <a:srgbClr val="000000"/>
                        </a:solidFill>
                        <a:effectLst/>
                        <a:latin typeface="Calibri"/>
                      </a:endParaRPr>
                    </a:p>
                  </a:txBody>
                  <a:tcPr marL="7620" marR="7620" marT="7620" marB="0" anchor="b"/>
                </a:tc>
                <a:tc>
                  <a:txBody>
                    <a:bodyPr/>
                    <a:lstStyle/>
                    <a:p>
                      <a:pPr algn="ctr" fontAlgn="b"/>
                      <a:r>
                        <a:rPr lang="en-GB" sz="1400" u="none" strike="noStrike">
                          <a:effectLst/>
                        </a:rPr>
                        <a:t>Burglary</a:t>
                      </a:r>
                      <a:endParaRPr lang="en-GB" sz="1400" b="0" i="0" u="none" strike="noStrike">
                        <a:solidFill>
                          <a:srgbClr val="000000"/>
                        </a:solidFill>
                        <a:effectLst/>
                        <a:latin typeface="Calibri"/>
                      </a:endParaRPr>
                    </a:p>
                  </a:txBody>
                  <a:tcPr marL="7620" marR="7620" marT="7620" marB="0" anchor="b"/>
                </a:tc>
                <a:tc>
                  <a:txBody>
                    <a:bodyPr/>
                    <a:lstStyle/>
                    <a:p>
                      <a:pPr algn="r" fontAlgn="b"/>
                      <a:r>
                        <a:rPr lang="en-GB" sz="1600" b="1" i="0" u="none" strike="noStrike">
                          <a:solidFill>
                            <a:srgbClr val="000000"/>
                          </a:solidFill>
                          <a:effectLst/>
                          <a:latin typeface="Calibri"/>
                        </a:rPr>
                        <a:t>12.00</a:t>
                      </a:r>
                    </a:p>
                  </a:txBody>
                  <a:tcPr marL="7620" marR="7620" marT="7620" marB="0" anchor="b"/>
                </a:tc>
              </a:tr>
              <a:tr h="293625">
                <a:tc>
                  <a:txBody>
                    <a:bodyPr/>
                    <a:lstStyle/>
                    <a:p>
                      <a:pPr algn="l" fontAlgn="b"/>
                      <a:r>
                        <a:rPr lang="en-GB" sz="1400" u="none" strike="noStrike">
                          <a:effectLst/>
                        </a:rPr>
                        <a:t>SIBBETT</a:t>
                      </a:r>
                      <a:endParaRPr lang="en-GB" sz="1400" b="0" i="0" u="none" strike="noStrike">
                        <a:solidFill>
                          <a:srgbClr val="000000"/>
                        </a:solidFill>
                        <a:effectLst/>
                        <a:latin typeface="Calibri"/>
                      </a:endParaRPr>
                    </a:p>
                  </a:txBody>
                  <a:tcPr marL="7620" marR="7620" marT="7620" marB="0" anchor="b"/>
                </a:tc>
                <a:tc>
                  <a:txBody>
                    <a:bodyPr/>
                    <a:lstStyle/>
                    <a:p>
                      <a:pPr algn="l" fontAlgn="b"/>
                      <a:r>
                        <a:rPr lang="en-GB" sz="1400" u="none" strike="noStrike">
                          <a:effectLst/>
                        </a:rPr>
                        <a:t>MELITA</a:t>
                      </a:r>
                      <a:endParaRPr lang="en-GB" sz="1400" b="0" i="0" u="none" strike="noStrike">
                        <a:solidFill>
                          <a:srgbClr val="000000"/>
                        </a:solidFill>
                        <a:effectLst/>
                        <a:latin typeface="Calibri"/>
                      </a:endParaRPr>
                    </a:p>
                  </a:txBody>
                  <a:tcPr marL="7620" marR="7620" marT="7620" marB="0" anchor="b"/>
                </a:tc>
                <a:tc>
                  <a:txBody>
                    <a:bodyPr/>
                    <a:lstStyle/>
                    <a:p>
                      <a:pPr algn="r" fontAlgn="b"/>
                      <a:r>
                        <a:rPr lang="en-GB" sz="1400" u="none" strike="noStrike">
                          <a:effectLst/>
                        </a:rPr>
                        <a:t>05/12/1979 00:00</a:t>
                      </a:r>
                      <a:endParaRPr lang="en-GB" sz="1400" b="0" i="0" u="none" strike="noStrike">
                        <a:solidFill>
                          <a:srgbClr val="000000"/>
                        </a:solidFill>
                        <a:effectLst/>
                        <a:latin typeface="Calibri"/>
                      </a:endParaRPr>
                    </a:p>
                  </a:txBody>
                  <a:tcPr marL="7620" marR="7620" marT="7620" marB="0" anchor="b"/>
                </a:tc>
                <a:tc>
                  <a:txBody>
                    <a:bodyPr/>
                    <a:lstStyle/>
                    <a:p>
                      <a:pPr algn="ctr" fontAlgn="b"/>
                      <a:r>
                        <a:rPr lang="en-GB" sz="1400" u="none" strike="noStrike">
                          <a:effectLst/>
                        </a:rPr>
                        <a:t>Burglary</a:t>
                      </a:r>
                      <a:endParaRPr lang="en-GB" sz="1400" b="0" i="0" u="none" strike="noStrike">
                        <a:solidFill>
                          <a:srgbClr val="000000"/>
                        </a:solidFill>
                        <a:effectLst/>
                        <a:latin typeface="Calibri"/>
                      </a:endParaRPr>
                    </a:p>
                  </a:txBody>
                  <a:tcPr marL="7620" marR="7620" marT="7620" marB="0" anchor="b"/>
                </a:tc>
                <a:tc>
                  <a:txBody>
                    <a:bodyPr/>
                    <a:lstStyle/>
                    <a:p>
                      <a:pPr algn="r" fontAlgn="b"/>
                      <a:r>
                        <a:rPr lang="en-GB" sz="1600" b="1" i="0" u="none" strike="noStrike">
                          <a:solidFill>
                            <a:srgbClr val="000000"/>
                          </a:solidFill>
                          <a:effectLst/>
                          <a:latin typeface="Calibri"/>
                        </a:rPr>
                        <a:t>9.95</a:t>
                      </a:r>
                    </a:p>
                  </a:txBody>
                  <a:tcPr marL="7620" marR="7620" marT="7620" marB="0" anchor="b"/>
                </a:tc>
              </a:tr>
              <a:tr h="293625">
                <a:tc>
                  <a:txBody>
                    <a:bodyPr/>
                    <a:lstStyle/>
                    <a:p>
                      <a:pPr algn="l" fontAlgn="b"/>
                      <a:r>
                        <a:rPr lang="en-GB" sz="1400" u="none" strike="noStrike">
                          <a:effectLst/>
                        </a:rPr>
                        <a:t>CAPASSO</a:t>
                      </a:r>
                      <a:endParaRPr lang="en-GB" sz="1400" b="0" i="0" u="none" strike="noStrike">
                        <a:solidFill>
                          <a:srgbClr val="000000"/>
                        </a:solidFill>
                        <a:effectLst/>
                        <a:latin typeface="Calibri"/>
                      </a:endParaRPr>
                    </a:p>
                  </a:txBody>
                  <a:tcPr marL="7620" marR="7620" marT="7620" marB="0" anchor="b"/>
                </a:tc>
                <a:tc>
                  <a:txBody>
                    <a:bodyPr/>
                    <a:lstStyle/>
                    <a:p>
                      <a:pPr algn="l" fontAlgn="b"/>
                      <a:r>
                        <a:rPr lang="en-GB" sz="1400" u="none" strike="noStrike">
                          <a:effectLst/>
                        </a:rPr>
                        <a:t>BELLA</a:t>
                      </a:r>
                      <a:endParaRPr lang="en-GB" sz="1400" b="0" i="0" u="none" strike="noStrike">
                        <a:solidFill>
                          <a:srgbClr val="000000"/>
                        </a:solidFill>
                        <a:effectLst/>
                        <a:latin typeface="Calibri"/>
                      </a:endParaRPr>
                    </a:p>
                  </a:txBody>
                  <a:tcPr marL="7620" marR="7620" marT="7620" marB="0" anchor="b"/>
                </a:tc>
                <a:tc>
                  <a:txBody>
                    <a:bodyPr/>
                    <a:lstStyle/>
                    <a:p>
                      <a:pPr algn="r" fontAlgn="b"/>
                      <a:r>
                        <a:rPr lang="en-GB" sz="1400" u="none" strike="noStrike">
                          <a:effectLst/>
                        </a:rPr>
                        <a:t>17/12/1980 00:00</a:t>
                      </a:r>
                      <a:endParaRPr lang="en-GB" sz="1400" b="0" i="0" u="none" strike="noStrike">
                        <a:solidFill>
                          <a:srgbClr val="000000"/>
                        </a:solidFill>
                        <a:effectLst/>
                        <a:latin typeface="Calibri"/>
                      </a:endParaRPr>
                    </a:p>
                  </a:txBody>
                  <a:tcPr marL="7620" marR="7620" marT="7620" marB="0" anchor="b"/>
                </a:tc>
                <a:tc>
                  <a:txBody>
                    <a:bodyPr/>
                    <a:lstStyle/>
                    <a:p>
                      <a:pPr algn="ctr" fontAlgn="b"/>
                      <a:r>
                        <a:rPr lang="en-GB" sz="1400" u="none" strike="noStrike">
                          <a:effectLst/>
                        </a:rPr>
                        <a:t>Burglary</a:t>
                      </a:r>
                      <a:endParaRPr lang="en-GB" sz="1400" b="0" i="0" u="none" strike="noStrike">
                        <a:solidFill>
                          <a:srgbClr val="000000"/>
                        </a:solidFill>
                        <a:effectLst/>
                        <a:latin typeface="Calibri"/>
                      </a:endParaRPr>
                    </a:p>
                  </a:txBody>
                  <a:tcPr marL="7620" marR="7620" marT="7620" marB="0" anchor="b"/>
                </a:tc>
                <a:tc>
                  <a:txBody>
                    <a:bodyPr/>
                    <a:lstStyle/>
                    <a:p>
                      <a:pPr algn="r" fontAlgn="b"/>
                      <a:r>
                        <a:rPr lang="en-GB" sz="1600" b="1" i="0" u="none" strike="noStrike">
                          <a:solidFill>
                            <a:srgbClr val="000000"/>
                          </a:solidFill>
                          <a:effectLst/>
                          <a:latin typeface="Calibri"/>
                        </a:rPr>
                        <a:t>4.07</a:t>
                      </a:r>
                    </a:p>
                  </a:txBody>
                  <a:tcPr marL="7620" marR="7620" marT="7620" marB="0" anchor="b"/>
                </a:tc>
              </a:tr>
              <a:tr h="550546">
                <a:tc>
                  <a:txBody>
                    <a:bodyPr/>
                    <a:lstStyle/>
                    <a:p>
                      <a:pPr algn="l" fontAlgn="b"/>
                      <a:r>
                        <a:rPr lang="en-GB" sz="1400" u="none" strike="noStrike">
                          <a:effectLst/>
                        </a:rPr>
                        <a:t>MOLDREM</a:t>
                      </a:r>
                      <a:endParaRPr lang="en-GB" sz="1400" b="0" i="0" u="none" strike="noStrike">
                        <a:solidFill>
                          <a:srgbClr val="000000"/>
                        </a:solidFill>
                        <a:effectLst/>
                        <a:latin typeface="Calibri"/>
                      </a:endParaRPr>
                    </a:p>
                  </a:txBody>
                  <a:tcPr marL="7620" marR="7620" marT="7620" marB="0" anchor="b"/>
                </a:tc>
                <a:tc>
                  <a:txBody>
                    <a:bodyPr/>
                    <a:lstStyle/>
                    <a:p>
                      <a:pPr algn="l" fontAlgn="b"/>
                      <a:r>
                        <a:rPr lang="en-GB" sz="1400" u="none" strike="noStrike">
                          <a:effectLst/>
                        </a:rPr>
                        <a:t>VERNITA</a:t>
                      </a:r>
                      <a:endParaRPr lang="en-GB" sz="1400" b="0" i="0" u="none" strike="noStrike">
                        <a:solidFill>
                          <a:srgbClr val="000000"/>
                        </a:solidFill>
                        <a:effectLst/>
                        <a:latin typeface="Calibri"/>
                      </a:endParaRPr>
                    </a:p>
                  </a:txBody>
                  <a:tcPr marL="7620" marR="7620" marT="7620" marB="0" anchor="b"/>
                </a:tc>
                <a:tc>
                  <a:txBody>
                    <a:bodyPr/>
                    <a:lstStyle/>
                    <a:p>
                      <a:pPr algn="r" fontAlgn="b"/>
                      <a:r>
                        <a:rPr lang="en-GB" sz="1400" u="none" strike="noStrike">
                          <a:effectLst/>
                        </a:rPr>
                        <a:t>12/08/1982 00:00</a:t>
                      </a:r>
                      <a:endParaRPr lang="en-GB" sz="1400" b="0" i="0" u="none" strike="noStrike">
                        <a:solidFill>
                          <a:srgbClr val="000000"/>
                        </a:solidFill>
                        <a:effectLst/>
                        <a:latin typeface="Calibri"/>
                      </a:endParaRPr>
                    </a:p>
                  </a:txBody>
                  <a:tcPr marL="7620" marR="7620" marT="7620" marB="0" anchor="b"/>
                </a:tc>
                <a:tc>
                  <a:txBody>
                    <a:bodyPr/>
                    <a:lstStyle/>
                    <a:p>
                      <a:pPr algn="ctr" fontAlgn="b"/>
                      <a:r>
                        <a:rPr lang="en-GB" sz="1400" u="none" strike="noStrike">
                          <a:effectLst/>
                        </a:rPr>
                        <a:t>Burglary</a:t>
                      </a:r>
                      <a:endParaRPr lang="en-GB" sz="1400" b="0" i="0" u="none" strike="noStrike">
                        <a:solidFill>
                          <a:srgbClr val="000000"/>
                        </a:solidFill>
                        <a:effectLst/>
                        <a:latin typeface="Calibri"/>
                      </a:endParaRPr>
                    </a:p>
                  </a:txBody>
                  <a:tcPr marL="7620" marR="7620" marT="7620" marB="0" anchor="b"/>
                </a:tc>
                <a:tc>
                  <a:txBody>
                    <a:bodyPr/>
                    <a:lstStyle/>
                    <a:p>
                      <a:pPr algn="r" fontAlgn="b"/>
                      <a:r>
                        <a:rPr lang="en-GB" sz="1600" b="1" i="0" u="none" strike="noStrike">
                          <a:solidFill>
                            <a:srgbClr val="000000"/>
                          </a:solidFill>
                          <a:effectLst/>
                          <a:latin typeface="Calibri"/>
                        </a:rPr>
                        <a:t>4.41</a:t>
                      </a:r>
                    </a:p>
                  </a:txBody>
                  <a:tcPr marL="7620" marR="7620" marT="7620" marB="0" anchor="b"/>
                </a:tc>
              </a:tr>
              <a:tr h="293625">
                <a:tc>
                  <a:txBody>
                    <a:bodyPr/>
                    <a:lstStyle/>
                    <a:p>
                      <a:pPr algn="l" fontAlgn="b"/>
                      <a:r>
                        <a:rPr lang="en-GB" sz="1400" u="none" strike="noStrike">
                          <a:effectLst/>
                        </a:rPr>
                        <a:t>PINICK</a:t>
                      </a:r>
                      <a:endParaRPr lang="en-GB" sz="1400" b="0" i="0" u="none" strike="noStrike">
                        <a:solidFill>
                          <a:srgbClr val="000000"/>
                        </a:solidFill>
                        <a:effectLst/>
                        <a:latin typeface="Calibri"/>
                      </a:endParaRPr>
                    </a:p>
                  </a:txBody>
                  <a:tcPr marL="7620" marR="7620" marT="7620" marB="0" anchor="b"/>
                </a:tc>
                <a:tc>
                  <a:txBody>
                    <a:bodyPr/>
                    <a:lstStyle/>
                    <a:p>
                      <a:pPr algn="l" fontAlgn="b"/>
                      <a:r>
                        <a:rPr lang="en-GB" sz="1400" u="none" strike="noStrike">
                          <a:effectLst/>
                        </a:rPr>
                        <a:t>TOYA</a:t>
                      </a:r>
                      <a:endParaRPr lang="en-GB" sz="1400" b="0" i="0" u="none" strike="noStrike">
                        <a:solidFill>
                          <a:srgbClr val="000000"/>
                        </a:solidFill>
                        <a:effectLst/>
                        <a:latin typeface="Calibri"/>
                      </a:endParaRPr>
                    </a:p>
                  </a:txBody>
                  <a:tcPr marL="7620" marR="7620" marT="7620" marB="0" anchor="b"/>
                </a:tc>
                <a:tc>
                  <a:txBody>
                    <a:bodyPr/>
                    <a:lstStyle/>
                    <a:p>
                      <a:pPr algn="r" fontAlgn="b"/>
                      <a:r>
                        <a:rPr lang="en-GB" sz="1400" u="none" strike="noStrike">
                          <a:effectLst/>
                        </a:rPr>
                        <a:t>07/05/1985 00:00</a:t>
                      </a:r>
                      <a:endParaRPr lang="en-GB" sz="1400" b="0" i="0" u="none" strike="noStrike">
                        <a:solidFill>
                          <a:srgbClr val="000000"/>
                        </a:solidFill>
                        <a:effectLst/>
                        <a:latin typeface="Calibri"/>
                      </a:endParaRPr>
                    </a:p>
                  </a:txBody>
                  <a:tcPr marL="7620" marR="7620" marT="7620" marB="0" anchor="b"/>
                </a:tc>
                <a:tc>
                  <a:txBody>
                    <a:bodyPr/>
                    <a:lstStyle/>
                    <a:p>
                      <a:pPr algn="ctr" fontAlgn="b"/>
                      <a:r>
                        <a:rPr lang="en-GB" sz="1400" u="none" strike="noStrike">
                          <a:effectLst/>
                        </a:rPr>
                        <a:t>Violence</a:t>
                      </a:r>
                      <a:endParaRPr lang="en-GB" sz="1400" b="0" i="0" u="none" strike="noStrike">
                        <a:solidFill>
                          <a:srgbClr val="000000"/>
                        </a:solidFill>
                        <a:effectLst/>
                        <a:latin typeface="Calibri"/>
                      </a:endParaRPr>
                    </a:p>
                  </a:txBody>
                  <a:tcPr marL="7620" marR="7620" marT="7620" marB="0" anchor="b"/>
                </a:tc>
                <a:tc>
                  <a:txBody>
                    <a:bodyPr/>
                    <a:lstStyle/>
                    <a:p>
                      <a:pPr algn="r" fontAlgn="b"/>
                      <a:r>
                        <a:rPr lang="en-GB" sz="1600" b="1" i="0" u="none" strike="noStrike">
                          <a:solidFill>
                            <a:srgbClr val="000000"/>
                          </a:solidFill>
                          <a:effectLst/>
                          <a:latin typeface="Calibri"/>
                        </a:rPr>
                        <a:t>4.07</a:t>
                      </a:r>
                    </a:p>
                  </a:txBody>
                  <a:tcPr marL="7620" marR="7620" marT="7620" marB="0" anchor="b"/>
                </a:tc>
              </a:tr>
              <a:tr h="550546">
                <a:tc>
                  <a:txBody>
                    <a:bodyPr/>
                    <a:lstStyle/>
                    <a:p>
                      <a:pPr algn="l" fontAlgn="b"/>
                      <a:r>
                        <a:rPr lang="en-GB" sz="1400" u="none" strike="noStrike">
                          <a:effectLst/>
                        </a:rPr>
                        <a:t>TOLZMANN</a:t>
                      </a:r>
                      <a:endParaRPr lang="en-GB" sz="1400" b="0" i="0" u="none" strike="noStrike">
                        <a:solidFill>
                          <a:srgbClr val="000000"/>
                        </a:solidFill>
                        <a:effectLst/>
                        <a:latin typeface="Calibri"/>
                      </a:endParaRPr>
                    </a:p>
                  </a:txBody>
                  <a:tcPr marL="7620" marR="7620" marT="7620" marB="0" anchor="b"/>
                </a:tc>
                <a:tc>
                  <a:txBody>
                    <a:bodyPr/>
                    <a:lstStyle/>
                    <a:p>
                      <a:pPr algn="l" fontAlgn="b"/>
                      <a:r>
                        <a:rPr lang="en-GB" sz="1400" u="none" strike="noStrike">
                          <a:effectLst/>
                        </a:rPr>
                        <a:t>NONA</a:t>
                      </a:r>
                      <a:endParaRPr lang="en-GB" sz="1400" b="0" i="0" u="none" strike="noStrike">
                        <a:solidFill>
                          <a:srgbClr val="000000"/>
                        </a:solidFill>
                        <a:effectLst/>
                        <a:latin typeface="Calibri"/>
                      </a:endParaRPr>
                    </a:p>
                  </a:txBody>
                  <a:tcPr marL="7620" marR="7620" marT="7620" marB="0" anchor="b"/>
                </a:tc>
                <a:tc>
                  <a:txBody>
                    <a:bodyPr/>
                    <a:lstStyle/>
                    <a:p>
                      <a:pPr algn="r" fontAlgn="b"/>
                      <a:r>
                        <a:rPr lang="en-GB" sz="1400" u="none" strike="noStrike">
                          <a:effectLst/>
                        </a:rPr>
                        <a:t>02/12/1983 00:00</a:t>
                      </a:r>
                      <a:endParaRPr lang="en-GB" sz="1400" b="0" i="0" u="none" strike="noStrike">
                        <a:solidFill>
                          <a:srgbClr val="000000"/>
                        </a:solidFill>
                        <a:effectLst/>
                        <a:latin typeface="Calibri"/>
                      </a:endParaRPr>
                    </a:p>
                  </a:txBody>
                  <a:tcPr marL="7620" marR="7620" marT="7620" marB="0" anchor="b"/>
                </a:tc>
                <a:tc>
                  <a:txBody>
                    <a:bodyPr/>
                    <a:lstStyle/>
                    <a:p>
                      <a:pPr algn="ctr" fontAlgn="b"/>
                      <a:r>
                        <a:rPr lang="en-GB" sz="1400" u="none" strike="noStrike">
                          <a:effectLst/>
                        </a:rPr>
                        <a:t>Violence</a:t>
                      </a:r>
                      <a:endParaRPr lang="en-GB" sz="1400" b="0" i="0" u="none" strike="noStrike">
                        <a:solidFill>
                          <a:srgbClr val="000000"/>
                        </a:solidFill>
                        <a:effectLst/>
                        <a:latin typeface="Calibri"/>
                      </a:endParaRPr>
                    </a:p>
                  </a:txBody>
                  <a:tcPr marL="7620" marR="7620" marT="7620" marB="0" anchor="b"/>
                </a:tc>
                <a:tc>
                  <a:txBody>
                    <a:bodyPr/>
                    <a:lstStyle/>
                    <a:p>
                      <a:pPr algn="r" fontAlgn="b"/>
                      <a:r>
                        <a:rPr lang="en-GB" sz="1600" b="1" i="0" u="none" strike="noStrike">
                          <a:solidFill>
                            <a:srgbClr val="000000"/>
                          </a:solidFill>
                          <a:effectLst/>
                          <a:latin typeface="Calibri"/>
                        </a:rPr>
                        <a:t>4.16</a:t>
                      </a:r>
                    </a:p>
                  </a:txBody>
                  <a:tcPr marL="7620" marR="7620" marT="7620" marB="0" anchor="b"/>
                </a:tc>
              </a:tr>
              <a:tr h="293625">
                <a:tc>
                  <a:txBody>
                    <a:bodyPr/>
                    <a:lstStyle/>
                    <a:p>
                      <a:pPr algn="l" fontAlgn="b"/>
                      <a:r>
                        <a:rPr lang="en-GB" sz="1400" u="none" strike="noStrike">
                          <a:effectLst/>
                        </a:rPr>
                        <a:t>MEHLING</a:t>
                      </a:r>
                      <a:endParaRPr lang="en-GB" sz="1400" b="0" i="0" u="none" strike="noStrike">
                        <a:solidFill>
                          <a:srgbClr val="000000"/>
                        </a:solidFill>
                        <a:effectLst/>
                        <a:latin typeface="Calibri"/>
                      </a:endParaRPr>
                    </a:p>
                  </a:txBody>
                  <a:tcPr marL="7620" marR="7620" marT="7620" marB="0" anchor="b"/>
                </a:tc>
                <a:tc>
                  <a:txBody>
                    <a:bodyPr/>
                    <a:lstStyle/>
                    <a:p>
                      <a:pPr algn="l" fontAlgn="b"/>
                      <a:r>
                        <a:rPr lang="en-GB" sz="1400" u="none" strike="noStrike">
                          <a:effectLst/>
                        </a:rPr>
                        <a:t>ARIE</a:t>
                      </a:r>
                      <a:endParaRPr lang="en-GB" sz="1400" b="0" i="0" u="none" strike="noStrike">
                        <a:solidFill>
                          <a:srgbClr val="000000"/>
                        </a:solidFill>
                        <a:effectLst/>
                        <a:latin typeface="Calibri"/>
                      </a:endParaRPr>
                    </a:p>
                  </a:txBody>
                  <a:tcPr marL="7620" marR="7620" marT="7620" marB="0" anchor="b"/>
                </a:tc>
                <a:tc>
                  <a:txBody>
                    <a:bodyPr/>
                    <a:lstStyle/>
                    <a:p>
                      <a:pPr algn="r" fontAlgn="b"/>
                      <a:r>
                        <a:rPr lang="en-GB" sz="1400" u="none" strike="noStrike">
                          <a:effectLst/>
                        </a:rPr>
                        <a:t>23/12/1986 00:00</a:t>
                      </a:r>
                      <a:endParaRPr lang="en-GB" sz="1400" b="0" i="0" u="none" strike="noStrike">
                        <a:solidFill>
                          <a:srgbClr val="000000"/>
                        </a:solidFill>
                        <a:effectLst/>
                        <a:latin typeface="Calibri"/>
                      </a:endParaRPr>
                    </a:p>
                  </a:txBody>
                  <a:tcPr marL="7620" marR="7620" marT="7620" marB="0" anchor="b"/>
                </a:tc>
                <a:tc>
                  <a:txBody>
                    <a:bodyPr/>
                    <a:lstStyle/>
                    <a:p>
                      <a:pPr algn="ctr" fontAlgn="b"/>
                      <a:r>
                        <a:rPr lang="en-GB" sz="1400" u="none" strike="noStrike">
                          <a:effectLst/>
                        </a:rPr>
                        <a:t>Violence</a:t>
                      </a:r>
                      <a:endParaRPr lang="en-GB" sz="1400" b="0" i="0" u="none" strike="noStrike">
                        <a:solidFill>
                          <a:srgbClr val="000000"/>
                        </a:solidFill>
                        <a:effectLst/>
                        <a:latin typeface="Calibri"/>
                      </a:endParaRPr>
                    </a:p>
                  </a:txBody>
                  <a:tcPr marL="7620" marR="7620" marT="7620" marB="0" anchor="b"/>
                </a:tc>
                <a:tc>
                  <a:txBody>
                    <a:bodyPr/>
                    <a:lstStyle/>
                    <a:p>
                      <a:pPr algn="r" fontAlgn="b"/>
                      <a:r>
                        <a:rPr lang="en-GB" sz="1600" b="1" i="0" u="none" strike="noStrike">
                          <a:solidFill>
                            <a:srgbClr val="000000"/>
                          </a:solidFill>
                          <a:effectLst/>
                          <a:latin typeface="Calibri"/>
                        </a:rPr>
                        <a:t>4.16</a:t>
                      </a:r>
                    </a:p>
                  </a:txBody>
                  <a:tcPr marL="7620" marR="7620" marT="7620" marB="0" anchor="b"/>
                </a:tc>
              </a:tr>
              <a:tr h="550546">
                <a:tc>
                  <a:txBody>
                    <a:bodyPr/>
                    <a:lstStyle/>
                    <a:p>
                      <a:pPr algn="l" fontAlgn="b"/>
                      <a:r>
                        <a:rPr lang="en-GB" sz="1400" u="none" strike="noStrike">
                          <a:effectLst/>
                        </a:rPr>
                        <a:t>VALASQUEZ</a:t>
                      </a:r>
                      <a:endParaRPr lang="en-GB" sz="1400" b="0" i="0" u="none" strike="noStrike">
                        <a:solidFill>
                          <a:srgbClr val="000000"/>
                        </a:solidFill>
                        <a:effectLst/>
                        <a:latin typeface="Calibri"/>
                      </a:endParaRPr>
                    </a:p>
                  </a:txBody>
                  <a:tcPr marL="7620" marR="7620" marT="7620" marB="0" anchor="b"/>
                </a:tc>
                <a:tc>
                  <a:txBody>
                    <a:bodyPr/>
                    <a:lstStyle/>
                    <a:p>
                      <a:pPr algn="l" fontAlgn="b"/>
                      <a:r>
                        <a:rPr lang="en-GB" sz="1400" u="none" strike="noStrike">
                          <a:effectLst/>
                        </a:rPr>
                        <a:t>CAITLIN</a:t>
                      </a:r>
                      <a:endParaRPr lang="en-GB" sz="1400" b="0" i="0" u="none" strike="noStrike">
                        <a:solidFill>
                          <a:srgbClr val="000000"/>
                        </a:solidFill>
                        <a:effectLst/>
                        <a:latin typeface="Calibri"/>
                      </a:endParaRPr>
                    </a:p>
                  </a:txBody>
                  <a:tcPr marL="7620" marR="7620" marT="7620" marB="0" anchor="b"/>
                </a:tc>
                <a:tc>
                  <a:txBody>
                    <a:bodyPr/>
                    <a:lstStyle/>
                    <a:p>
                      <a:pPr algn="r" fontAlgn="b"/>
                      <a:r>
                        <a:rPr lang="en-GB" sz="1400" u="none" strike="noStrike">
                          <a:effectLst/>
                        </a:rPr>
                        <a:t>10/06/1987 00:00</a:t>
                      </a:r>
                      <a:endParaRPr lang="en-GB" sz="1400" b="0" i="0" u="none" strike="noStrike">
                        <a:solidFill>
                          <a:srgbClr val="000000"/>
                        </a:solidFill>
                        <a:effectLst/>
                        <a:latin typeface="Calibri"/>
                      </a:endParaRPr>
                    </a:p>
                  </a:txBody>
                  <a:tcPr marL="7620" marR="7620" marT="7620" marB="0" anchor="b"/>
                </a:tc>
                <a:tc>
                  <a:txBody>
                    <a:bodyPr/>
                    <a:lstStyle/>
                    <a:p>
                      <a:pPr algn="ctr" fontAlgn="b"/>
                      <a:r>
                        <a:rPr lang="en-GB" sz="1400" u="none" strike="noStrike">
                          <a:effectLst/>
                        </a:rPr>
                        <a:t>Violence</a:t>
                      </a:r>
                      <a:endParaRPr lang="en-GB" sz="1400" b="0" i="0" u="none" strike="noStrike">
                        <a:solidFill>
                          <a:srgbClr val="000000"/>
                        </a:solidFill>
                        <a:effectLst/>
                        <a:latin typeface="Calibri"/>
                      </a:endParaRPr>
                    </a:p>
                  </a:txBody>
                  <a:tcPr marL="7620" marR="7620" marT="7620" marB="0" anchor="b"/>
                </a:tc>
                <a:tc>
                  <a:txBody>
                    <a:bodyPr/>
                    <a:lstStyle/>
                    <a:p>
                      <a:pPr algn="r" fontAlgn="b"/>
                      <a:r>
                        <a:rPr lang="en-GB" sz="1600" b="1" i="0" u="none" strike="noStrike">
                          <a:solidFill>
                            <a:srgbClr val="000000"/>
                          </a:solidFill>
                          <a:effectLst/>
                          <a:latin typeface="Calibri"/>
                        </a:rPr>
                        <a:t>4.07</a:t>
                      </a:r>
                    </a:p>
                  </a:txBody>
                  <a:tcPr marL="7620" marR="7620" marT="7620" marB="0" anchor="b"/>
                </a:tc>
              </a:tr>
              <a:tr h="550546">
                <a:tc>
                  <a:txBody>
                    <a:bodyPr/>
                    <a:lstStyle/>
                    <a:p>
                      <a:pPr algn="l" fontAlgn="b"/>
                      <a:r>
                        <a:rPr lang="en-GB" sz="1400" u="none" strike="noStrike">
                          <a:effectLst/>
                        </a:rPr>
                        <a:t>ARMEL</a:t>
                      </a:r>
                      <a:endParaRPr lang="en-GB" sz="1400" b="0" i="0" u="none" strike="noStrike">
                        <a:solidFill>
                          <a:srgbClr val="000000"/>
                        </a:solidFill>
                        <a:effectLst/>
                        <a:latin typeface="Calibri"/>
                      </a:endParaRPr>
                    </a:p>
                  </a:txBody>
                  <a:tcPr marL="7620" marR="7620" marT="7620" marB="0" anchor="b"/>
                </a:tc>
                <a:tc>
                  <a:txBody>
                    <a:bodyPr/>
                    <a:lstStyle/>
                    <a:p>
                      <a:pPr algn="l" fontAlgn="b"/>
                      <a:r>
                        <a:rPr lang="en-GB" sz="1400" u="none" strike="noStrike">
                          <a:effectLst/>
                        </a:rPr>
                        <a:t>KEMBERLY</a:t>
                      </a:r>
                      <a:endParaRPr lang="en-GB" sz="1400" b="0" i="0" u="none" strike="noStrike">
                        <a:solidFill>
                          <a:srgbClr val="000000"/>
                        </a:solidFill>
                        <a:effectLst/>
                        <a:latin typeface="Calibri"/>
                      </a:endParaRPr>
                    </a:p>
                  </a:txBody>
                  <a:tcPr marL="7620" marR="7620" marT="7620" marB="0" anchor="b"/>
                </a:tc>
                <a:tc>
                  <a:txBody>
                    <a:bodyPr/>
                    <a:lstStyle/>
                    <a:p>
                      <a:pPr algn="r" fontAlgn="b"/>
                      <a:r>
                        <a:rPr lang="en-GB" sz="1400" u="none" strike="noStrike">
                          <a:effectLst/>
                        </a:rPr>
                        <a:t>29/12/1985 00:00</a:t>
                      </a:r>
                      <a:endParaRPr lang="en-GB" sz="1400" b="0" i="0" u="none" strike="noStrike">
                        <a:solidFill>
                          <a:srgbClr val="000000"/>
                        </a:solidFill>
                        <a:effectLst/>
                        <a:latin typeface="Calibri"/>
                      </a:endParaRPr>
                    </a:p>
                  </a:txBody>
                  <a:tcPr marL="7620" marR="7620" marT="7620" marB="0" anchor="b"/>
                </a:tc>
                <a:tc>
                  <a:txBody>
                    <a:bodyPr/>
                    <a:lstStyle/>
                    <a:p>
                      <a:pPr algn="ctr" fontAlgn="b"/>
                      <a:r>
                        <a:rPr lang="en-GB" sz="1400" u="none" strike="noStrike" dirty="0">
                          <a:effectLst/>
                        </a:rPr>
                        <a:t>Violence</a:t>
                      </a:r>
                      <a:endParaRPr lang="en-GB" sz="1400" b="0" i="0" u="none" strike="noStrike" dirty="0">
                        <a:solidFill>
                          <a:srgbClr val="000000"/>
                        </a:solidFill>
                        <a:effectLst/>
                        <a:latin typeface="Calibri"/>
                      </a:endParaRPr>
                    </a:p>
                  </a:txBody>
                  <a:tcPr marL="7620" marR="7620" marT="7620" marB="0" anchor="b"/>
                </a:tc>
                <a:tc>
                  <a:txBody>
                    <a:bodyPr/>
                    <a:lstStyle/>
                    <a:p>
                      <a:pPr algn="r" fontAlgn="b"/>
                      <a:r>
                        <a:rPr lang="en-GB" sz="1600" b="1" i="0" u="none" strike="noStrike" dirty="0">
                          <a:solidFill>
                            <a:srgbClr val="000000"/>
                          </a:solidFill>
                          <a:effectLst/>
                          <a:latin typeface="Calibri"/>
                        </a:rPr>
                        <a:t>4.07</a:t>
                      </a:r>
                    </a:p>
                  </a:txBody>
                  <a:tcPr marL="7620" marR="7620" marT="7620" marB="0" anchor="b"/>
                </a:tc>
              </a:tr>
            </a:tbl>
          </a:graphicData>
        </a:graphic>
      </p:graphicFrame>
      <p:grpSp>
        <p:nvGrpSpPr>
          <p:cNvPr id="13" name="Group 12"/>
          <p:cNvGrpSpPr/>
          <p:nvPr/>
        </p:nvGrpSpPr>
        <p:grpSpPr>
          <a:xfrm>
            <a:off x="5796136" y="1124744"/>
            <a:ext cx="3236466" cy="1080120"/>
            <a:chOff x="5796136" y="1124744"/>
            <a:chExt cx="3236466" cy="1080120"/>
          </a:xfrm>
        </p:grpSpPr>
        <p:grpSp>
          <p:nvGrpSpPr>
            <p:cNvPr id="10" name="Group 9"/>
            <p:cNvGrpSpPr/>
            <p:nvPr/>
          </p:nvGrpSpPr>
          <p:grpSpPr>
            <a:xfrm>
              <a:off x="5940152" y="1124744"/>
              <a:ext cx="3092450" cy="864096"/>
              <a:chOff x="5940152" y="1124744"/>
              <a:chExt cx="3092450" cy="864096"/>
            </a:xfrm>
          </p:grpSpPr>
          <p:sp>
            <p:nvSpPr>
              <p:cNvPr id="9" name="Rounded Rectangle 8"/>
              <p:cNvSpPr/>
              <p:nvPr/>
            </p:nvSpPr>
            <p:spPr>
              <a:xfrm>
                <a:off x="5940152" y="1124744"/>
                <a:ext cx="304044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940152" y="1196752"/>
                <a:ext cx="3092450" cy="646331"/>
              </a:xfrm>
              <a:prstGeom prst="rect">
                <a:avLst/>
              </a:prstGeom>
              <a:noFill/>
            </p:spPr>
            <p:txBody>
              <a:bodyPr wrap="none" rtlCol="0">
                <a:spAutoFit/>
              </a:bodyPr>
              <a:lstStyle/>
              <a:p>
                <a:r>
                  <a:rPr lang="en-GB" b="1" dirty="0" smtClean="0">
                    <a:solidFill>
                      <a:schemeClr val="bg1"/>
                    </a:solidFill>
                  </a:rPr>
                  <a:t>Frequency of crime</a:t>
                </a:r>
              </a:p>
              <a:p>
                <a:r>
                  <a:rPr lang="en-GB" b="1" dirty="0" smtClean="0">
                    <a:solidFill>
                      <a:schemeClr val="bg1"/>
                    </a:solidFill>
                  </a:rPr>
                  <a:t>&gt; 50% Single Type is main Role</a:t>
                </a:r>
                <a:endParaRPr lang="en-GB" b="1" dirty="0">
                  <a:solidFill>
                    <a:schemeClr val="bg1"/>
                  </a:solidFill>
                </a:endParaRPr>
              </a:p>
            </p:txBody>
          </p:sp>
        </p:grpSp>
        <p:cxnSp>
          <p:nvCxnSpPr>
            <p:cNvPr id="12" name="Straight Arrow Connector 11"/>
            <p:cNvCxnSpPr/>
            <p:nvPr/>
          </p:nvCxnSpPr>
          <p:spPr>
            <a:xfrm flipH="1">
              <a:off x="5796136" y="1988840"/>
              <a:ext cx="144016" cy="216024"/>
            </a:xfrm>
            <a:prstGeom prst="straightConnector1">
              <a:avLst/>
            </a:prstGeom>
            <a:ln w="508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378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SNA Scoring</a:t>
            </a:r>
            <a:endParaRPr lang="en-GB" dirty="0"/>
          </a:p>
        </p:txBody>
      </p:sp>
      <p:sp>
        <p:nvSpPr>
          <p:cNvPr id="4" name="Rectangle 3"/>
          <p:cNvSpPr/>
          <p:nvPr/>
        </p:nvSpPr>
        <p:spPr>
          <a:xfrm>
            <a:off x="755576" y="1424965"/>
            <a:ext cx="8028384" cy="4062651"/>
          </a:xfrm>
          <a:prstGeom prst="rect">
            <a:avLst/>
          </a:prstGeom>
        </p:spPr>
        <p:txBody>
          <a:bodyPr wrap="square">
            <a:spAutoFit/>
          </a:bodyPr>
          <a:lstStyle/>
          <a:p>
            <a:pPr lvl="0"/>
            <a:r>
              <a:rPr lang="en-GB" sz="2000" b="1" dirty="0"/>
              <a:t>Betweenness</a:t>
            </a:r>
            <a:r>
              <a:rPr lang="en-GB" dirty="0"/>
              <a:t> – labelled as a gatekeeper / information control </a:t>
            </a:r>
            <a:endParaRPr lang="en-GB" dirty="0" smtClean="0"/>
          </a:p>
          <a:p>
            <a:pPr lvl="0"/>
            <a:r>
              <a:rPr lang="en-GB" dirty="0"/>
              <a:t>	</a:t>
            </a:r>
            <a:r>
              <a:rPr lang="en-GB" dirty="0" smtClean="0"/>
              <a:t>Top 10% </a:t>
            </a:r>
            <a:r>
              <a:rPr lang="en-GB" dirty="0" smtClean="0"/>
              <a:t>	</a:t>
            </a:r>
            <a:r>
              <a:rPr lang="en-GB" dirty="0" smtClean="0"/>
              <a:t>	An </a:t>
            </a:r>
            <a:r>
              <a:rPr lang="en-GB" dirty="0"/>
              <a:t>information controller </a:t>
            </a:r>
            <a:r>
              <a:rPr lang="en-GB" dirty="0" smtClean="0"/>
              <a:t>	Score </a:t>
            </a:r>
            <a:r>
              <a:rPr lang="en-GB" dirty="0"/>
              <a:t>= 3</a:t>
            </a:r>
          </a:p>
          <a:p>
            <a:pPr lvl="1"/>
            <a:r>
              <a:rPr lang="en-GB" dirty="0" smtClean="0"/>
              <a:t>	</a:t>
            </a:r>
            <a:r>
              <a:rPr lang="en-GB" dirty="0" smtClean="0"/>
              <a:t>11%-20%</a:t>
            </a:r>
            <a:r>
              <a:rPr lang="en-GB" dirty="0" smtClean="0"/>
              <a:t>	</a:t>
            </a:r>
            <a:r>
              <a:rPr lang="en-GB" dirty="0" smtClean="0"/>
              <a:t>	Some </a:t>
            </a:r>
            <a:r>
              <a:rPr lang="en-GB" dirty="0"/>
              <a:t>involvement </a:t>
            </a:r>
            <a:r>
              <a:rPr lang="en-GB" dirty="0" smtClean="0"/>
              <a:t>		Score </a:t>
            </a:r>
            <a:r>
              <a:rPr lang="en-GB" dirty="0"/>
              <a:t>= 2</a:t>
            </a:r>
          </a:p>
          <a:p>
            <a:pPr lvl="1"/>
            <a:r>
              <a:rPr lang="en-GB" dirty="0" smtClean="0"/>
              <a:t>	</a:t>
            </a:r>
            <a:r>
              <a:rPr lang="en-GB" dirty="0" smtClean="0"/>
              <a:t>Others</a:t>
            </a:r>
            <a:r>
              <a:rPr lang="en-GB" dirty="0" smtClean="0"/>
              <a:t>	</a:t>
            </a:r>
            <a:r>
              <a:rPr lang="en-GB" dirty="0" smtClean="0"/>
              <a:t>	No </a:t>
            </a:r>
            <a:r>
              <a:rPr lang="en-GB" dirty="0" smtClean="0"/>
              <a:t>involvement		Score </a:t>
            </a:r>
            <a:r>
              <a:rPr lang="en-GB" dirty="0"/>
              <a:t>= </a:t>
            </a:r>
            <a:r>
              <a:rPr lang="en-GB" dirty="0" smtClean="0"/>
              <a:t>1</a:t>
            </a:r>
          </a:p>
          <a:p>
            <a:pPr lvl="1"/>
            <a:endParaRPr lang="en-GB" dirty="0"/>
          </a:p>
          <a:p>
            <a:pPr lvl="0"/>
            <a:r>
              <a:rPr lang="en-GB" sz="2000" b="1" dirty="0"/>
              <a:t>Closeness</a:t>
            </a:r>
            <a:r>
              <a:rPr lang="en-GB" dirty="0"/>
              <a:t> – best access to other parts of the network </a:t>
            </a:r>
            <a:endParaRPr lang="en-GB" dirty="0" smtClean="0"/>
          </a:p>
          <a:p>
            <a:pPr lvl="0"/>
            <a:r>
              <a:rPr lang="en-GB" dirty="0"/>
              <a:t>	</a:t>
            </a:r>
            <a:r>
              <a:rPr lang="en-GB" dirty="0" smtClean="0"/>
              <a:t>Top 10%</a:t>
            </a:r>
            <a:r>
              <a:rPr lang="en-GB" dirty="0" smtClean="0"/>
              <a:t>	</a:t>
            </a:r>
            <a:r>
              <a:rPr lang="en-GB" dirty="0" smtClean="0"/>
              <a:t>	Best </a:t>
            </a:r>
            <a:r>
              <a:rPr lang="en-GB" dirty="0" smtClean="0"/>
              <a:t>access		Score </a:t>
            </a:r>
            <a:r>
              <a:rPr lang="en-GB" dirty="0"/>
              <a:t>= 3</a:t>
            </a:r>
          </a:p>
          <a:p>
            <a:pPr lvl="1"/>
            <a:r>
              <a:rPr lang="en-GB" dirty="0" smtClean="0"/>
              <a:t>	</a:t>
            </a:r>
            <a:r>
              <a:rPr lang="en-GB" dirty="0" smtClean="0"/>
              <a:t>11%-20%</a:t>
            </a:r>
            <a:r>
              <a:rPr lang="en-GB" dirty="0" smtClean="0"/>
              <a:t>	</a:t>
            </a:r>
            <a:r>
              <a:rPr lang="en-GB" dirty="0" smtClean="0"/>
              <a:t>	Average </a:t>
            </a:r>
            <a:r>
              <a:rPr lang="en-GB" dirty="0" smtClean="0"/>
              <a:t>access		Score </a:t>
            </a:r>
            <a:r>
              <a:rPr lang="en-GB" dirty="0"/>
              <a:t>= 2</a:t>
            </a:r>
          </a:p>
          <a:p>
            <a:pPr lvl="1"/>
            <a:r>
              <a:rPr lang="en-GB" dirty="0" smtClean="0"/>
              <a:t>	</a:t>
            </a:r>
            <a:r>
              <a:rPr lang="en-GB" dirty="0" smtClean="0"/>
              <a:t>Others</a:t>
            </a:r>
            <a:r>
              <a:rPr lang="en-GB" dirty="0" smtClean="0"/>
              <a:t>	</a:t>
            </a:r>
            <a:r>
              <a:rPr lang="en-GB" dirty="0" smtClean="0"/>
              <a:t>	Limited </a:t>
            </a:r>
            <a:r>
              <a:rPr lang="en-GB" dirty="0" smtClean="0"/>
              <a:t>access		Score </a:t>
            </a:r>
            <a:r>
              <a:rPr lang="en-GB" dirty="0"/>
              <a:t>= </a:t>
            </a:r>
            <a:r>
              <a:rPr lang="en-GB" dirty="0" smtClean="0"/>
              <a:t>1</a:t>
            </a:r>
          </a:p>
          <a:p>
            <a:pPr lvl="1"/>
            <a:endParaRPr lang="en-GB" dirty="0"/>
          </a:p>
          <a:p>
            <a:pPr lvl="0"/>
            <a:r>
              <a:rPr lang="en-GB" sz="2000" b="1" dirty="0"/>
              <a:t>Degree</a:t>
            </a:r>
            <a:r>
              <a:rPr lang="en-GB" dirty="0"/>
              <a:t> – most active based on the number of links </a:t>
            </a:r>
            <a:endParaRPr lang="en-GB" dirty="0" smtClean="0"/>
          </a:p>
          <a:p>
            <a:pPr lvl="0"/>
            <a:r>
              <a:rPr lang="en-GB" dirty="0"/>
              <a:t>	</a:t>
            </a:r>
            <a:r>
              <a:rPr lang="en-GB" dirty="0" smtClean="0"/>
              <a:t>Top 10%		Active</a:t>
            </a:r>
            <a:r>
              <a:rPr lang="en-GB" dirty="0" smtClean="0"/>
              <a:t>			Score </a:t>
            </a:r>
            <a:r>
              <a:rPr lang="en-GB" dirty="0"/>
              <a:t>= 3</a:t>
            </a:r>
          </a:p>
          <a:p>
            <a:pPr lvl="1"/>
            <a:r>
              <a:rPr lang="en-GB" dirty="0" smtClean="0"/>
              <a:t>	</a:t>
            </a:r>
            <a:r>
              <a:rPr lang="en-GB" dirty="0" smtClean="0"/>
              <a:t>11%-20%		Fairly </a:t>
            </a:r>
            <a:r>
              <a:rPr lang="en-GB" dirty="0" smtClean="0"/>
              <a:t>active		Score </a:t>
            </a:r>
            <a:r>
              <a:rPr lang="en-GB" dirty="0"/>
              <a:t>= 2</a:t>
            </a:r>
          </a:p>
          <a:p>
            <a:pPr lvl="1"/>
            <a:r>
              <a:rPr lang="en-GB" dirty="0" smtClean="0"/>
              <a:t>	</a:t>
            </a:r>
            <a:r>
              <a:rPr lang="en-GB" dirty="0" smtClean="0"/>
              <a:t>Others		Not </a:t>
            </a:r>
            <a:r>
              <a:rPr lang="en-GB" dirty="0" smtClean="0"/>
              <a:t>active		Score </a:t>
            </a:r>
            <a:r>
              <a:rPr lang="en-GB" dirty="0"/>
              <a:t>= 1</a:t>
            </a:r>
          </a:p>
        </p:txBody>
      </p:sp>
    </p:spTree>
    <p:extLst>
      <p:ext uri="{BB962C8B-B14F-4D97-AF65-F5344CB8AC3E}">
        <p14:creationId xmlns:p14="http://schemas.microsoft.com/office/powerpoint/2010/main" val="38044048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Distance to Crime</a:t>
            </a:r>
            <a:endParaRPr lang="en-GB" dirty="0"/>
          </a:p>
        </p:txBody>
      </p:sp>
      <mc:AlternateContent xmlns:mc="http://schemas.openxmlformats.org/markup-compatibility/2006" xmlns:a14="http://schemas.microsoft.com/office/drawing/2010/main">
        <mc:Choice Requires="a14">
          <p:sp>
            <p:nvSpPr>
              <p:cNvPr id="4" name="Rectangle 3"/>
              <p:cNvSpPr/>
              <p:nvPr/>
            </p:nvSpPr>
            <p:spPr>
              <a:xfrm>
                <a:off x="1691680" y="1908891"/>
                <a:ext cx="6017225" cy="6560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GB" i="1">
                              <a:latin typeface="Cambria Math"/>
                            </a:rPr>
                          </m:ctrlPr>
                        </m:radPr>
                        <m:deg/>
                        <m:e>
                          <m:sSup>
                            <m:sSupPr>
                              <m:ctrlPr>
                                <a:rPr lang="en-GB" i="1">
                                  <a:latin typeface="Cambria Math"/>
                                </a:rPr>
                              </m:ctrlPr>
                            </m:sSupPr>
                            <m:e>
                              <m:d>
                                <m:dPr>
                                  <m:ctrlPr>
                                    <a:rPr lang="en-GB" i="1">
                                      <a:latin typeface="Cambria Math"/>
                                    </a:rPr>
                                  </m:ctrlPr>
                                </m:dPr>
                                <m:e>
                                  <m:r>
                                    <a:rPr lang="en-GB" i="1">
                                      <a:latin typeface="Cambria Math"/>
                                    </a:rPr>
                                    <m:t>𝐸𝑎𝑠𝑡𝑖𝑛𝑔</m:t>
                                  </m:r>
                                  <m:r>
                                    <a:rPr lang="en-GB" i="1">
                                      <a:latin typeface="Cambria Math"/>
                                    </a:rPr>
                                    <m:t>1 −</m:t>
                                  </m:r>
                                  <m:r>
                                    <a:rPr lang="en-GB" i="1">
                                      <a:latin typeface="Cambria Math"/>
                                    </a:rPr>
                                    <m:t>𝐸𝑎𝑠𝑡𝑖𝑛𝑔</m:t>
                                  </m:r>
                                  <m:r>
                                    <a:rPr lang="en-GB" i="1">
                                      <a:latin typeface="Cambria Math"/>
                                    </a:rPr>
                                    <m:t>2</m:t>
                                  </m:r>
                                </m:e>
                              </m:d>
                            </m:e>
                            <m:sup>
                              <m:r>
                                <a:rPr lang="en-GB" i="1">
                                  <a:latin typeface="Cambria Math"/>
                                </a:rPr>
                                <m:t>2</m:t>
                              </m:r>
                            </m:sup>
                          </m:sSup>
                          <m:r>
                            <a:rPr lang="en-GB" i="1">
                              <a:latin typeface="Cambria Math"/>
                            </a:rPr>
                            <m:t>+</m:t>
                          </m:r>
                          <m:sSup>
                            <m:sSupPr>
                              <m:ctrlPr>
                                <a:rPr lang="en-GB" i="1">
                                  <a:latin typeface="Cambria Math"/>
                                </a:rPr>
                              </m:ctrlPr>
                            </m:sSupPr>
                            <m:e>
                              <m:r>
                                <a:rPr lang="en-GB" i="1">
                                  <a:latin typeface="Cambria Math"/>
                                </a:rPr>
                                <m:t>(</m:t>
                              </m:r>
                              <m:r>
                                <a:rPr lang="en-GB" i="1">
                                  <a:latin typeface="Cambria Math"/>
                                </a:rPr>
                                <m:t>𝑁𝑜𝑟𝑡h𝑖𝑛𝑔</m:t>
                              </m:r>
                              <m:r>
                                <a:rPr lang="en-GB" i="1">
                                  <a:latin typeface="Cambria Math"/>
                                </a:rPr>
                                <m:t>1 −</m:t>
                              </m:r>
                              <m:r>
                                <a:rPr lang="en-GB" i="1">
                                  <a:latin typeface="Cambria Math"/>
                                </a:rPr>
                                <m:t>𝑁𝑜𝑟𝑡h𝑖𝑛𝑔</m:t>
                              </m:r>
                              <m:r>
                                <a:rPr lang="en-GB" i="1">
                                  <a:latin typeface="Cambria Math"/>
                                </a:rPr>
                                <m:t>2)</m:t>
                              </m:r>
                            </m:e>
                            <m:sup>
                              <m:r>
                                <a:rPr lang="en-GB" i="1">
                                  <a:latin typeface="Cambria Math"/>
                                </a:rPr>
                                <m:t>2</m:t>
                              </m:r>
                            </m:sup>
                          </m:sSup>
                        </m:e>
                      </m:rad>
                    </m:oMath>
                  </m:oMathPara>
                </a14:m>
                <a:endParaRPr lang="en-GB" dirty="0"/>
              </a:p>
            </p:txBody>
          </p:sp>
        </mc:Choice>
        <mc:Fallback xmlns="">
          <p:sp>
            <p:nvSpPr>
              <p:cNvPr id="4" name="Rectangle 3"/>
              <p:cNvSpPr>
                <a:spLocks noRot="1" noChangeAspect="1" noMove="1" noResize="1" noEditPoints="1" noAdjustHandles="1" noChangeArrowheads="1" noChangeShapeType="1" noTextEdit="1"/>
              </p:cNvSpPr>
              <p:nvPr/>
            </p:nvSpPr>
            <p:spPr>
              <a:xfrm>
                <a:off x="1691680" y="1908891"/>
                <a:ext cx="6017225" cy="656013"/>
              </a:xfrm>
              <a:prstGeom prst="rect">
                <a:avLst/>
              </a:prstGeom>
              <a:blipFill rotWithShape="1">
                <a:blip r:embed="rId2"/>
                <a:stretch>
                  <a:fillRect/>
                </a:stretch>
              </a:blipFill>
            </p:spPr>
            <p:txBody>
              <a:bodyPr/>
              <a:lstStyle/>
              <a:p>
                <a:r>
                  <a:rPr lang="en-GB">
                    <a:noFill/>
                  </a:rPr>
                  <a:t> </a:t>
                </a:r>
              </a:p>
            </p:txBody>
          </p:sp>
        </mc:Fallback>
      </mc:AlternateContent>
      <p:sp>
        <p:nvSpPr>
          <p:cNvPr id="5" name="Rectangle 4"/>
          <p:cNvSpPr/>
          <p:nvPr/>
        </p:nvSpPr>
        <p:spPr>
          <a:xfrm>
            <a:off x="3715887" y="1539559"/>
            <a:ext cx="1968809" cy="369332"/>
          </a:xfrm>
          <a:prstGeom prst="rect">
            <a:avLst/>
          </a:prstGeom>
        </p:spPr>
        <p:txBody>
          <a:bodyPr wrap="none">
            <a:spAutoFit/>
          </a:bodyPr>
          <a:lstStyle/>
          <a:p>
            <a:r>
              <a:rPr lang="en-GB" b="1" dirty="0"/>
              <a:t>Euclidian </a:t>
            </a:r>
            <a:r>
              <a:rPr lang="en-GB" b="1" dirty="0" smtClean="0"/>
              <a:t>Distance </a:t>
            </a:r>
            <a:endParaRPr lang="en-GB" b="1" dirty="0"/>
          </a:p>
        </p:txBody>
      </p:sp>
      <p:sp>
        <p:nvSpPr>
          <p:cNvPr id="6" name="Rectangle 5"/>
          <p:cNvSpPr/>
          <p:nvPr/>
        </p:nvSpPr>
        <p:spPr>
          <a:xfrm>
            <a:off x="323528" y="3140968"/>
            <a:ext cx="8496944" cy="2677656"/>
          </a:xfrm>
          <a:prstGeom prst="rect">
            <a:avLst/>
          </a:prstGeom>
        </p:spPr>
        <p:txBody>
          <a:bodyPr wrap="square">
            <a:spAutoFit/>
          </a:bodyPr>
          <a:lstStyle/>
          <a:p>
            <a:r>
              <a:rPr lang="en-GB" dirty="0"/>
              <a:t>Merging that distance in miles with the main offences that the offenders commit and assessing the average and standard deviations for every crime committed by an offender the following labelling was applied</a:t>
            </a:r>
            <a:r>
              <a:rPr lang="en-GB" dirty="0" smtClean="0"/>
              <a:t>:</a:t>
            </a:r>
          </a:p>
          <a:p>
            <a:endParaRPr lang="en-GB" dirty="0"/>
          </a:p>
          <a:p>
            <a:pPr lvl="0"/>
            <a:r>
              <a:rPr lang="en-GB" dirty="0"/>
              <a:t>The average distance &lt;= Standard deviation *</a:t>
            </a:r>
            <a:r>
              <a:rPr lang="en-GB" dirty="0" smtClean="0"/>
              <a:t>2	</a:t>
            </a:r>
            <a:r>
              <a:rPr lang="en-GB" sz="2000" b="1" dirty="0" smtClean="0"/>
              <a:t>Compact </a:t>
            </a:r>
            <a:r>
              <a:rPr lang="en-GB" sz="2000" b="1" dirty="0"/>
              <a:t>Offending </a:t>
            </a:r>
            <a:r>
              <a:rPr lang="en-GB" sz="2000" b="1" dirty="0" smtClean="0"/>
              <a:t>Area	</a:t>
            </a:r>
            <a:r>
              <a:rPr lang="en-GB" dirty="0" smtClean="0"/>
              <a:t>Score </a:t>
            </a:r>
            <a:r>
              <a:rPr lang="en-GB" dirty="0"/>
              <a:t>= </a:t>
            </a:r>
            <a:r>
              <a:rPr lang="en-GB" dirty="0" smtClean="0"/>
              <a:t>3</a:t>
            </a:r>
          </a:p>
          <a:p>
            <a:pPr lvl="0"/>
            <a:endParaRPr lang="en-GB" dirty="0"/>
          </a:p>
          <a:p>
            <a:pPr lvl="0"/>
            <a:r>
              <a:rPr lang="en-GB" dirty="0" smtClean="0"/>
              <a:t>The </a:t>
            </a:r>
            <a:r>
              <a:rPr lang="en-GB" dirty="0"/>
              <a:t>average distance &gt;= Standard deviation *</a:t>
            </a:r>
            <a:r>
              <a:rPr lang="en-GB" dirty="0" smtClean="0"/>
              <a:t>3	</a:t>
            </a:r>
            <a:r>
              <a:rPr lang="en-GB" sz="2000" b="1" dirty="0" smtClean="0"/>
              <a:t>Wide </a:t>
            </a:r>
            <a:r>
              <a:rPr lang="en-GB" sz="2000" b="1" dirty="0"/>
              <a:t>Offending </a:t>
            </a:r>
            <a:r>
              <a:rPr lang="en-GB" sz="2000" b="1" dirty="0" smtClean="0"/>
              <a:t>Area	</a:t>
            </a:r>
            <a:r>
              <a:rPr lang="en-GB" dirty="0" smtClean="0"/>
              <a:t>Score </a:t>
            </a:r>
            <a:r>
              <a:rPr lang="en-GB" dirty="0"/>
              <a:t>= </a:t>
            </a:r>
            <a:r>
              <a:rPr lang="en-GB" dirty="0" smtClean="0"/>
              <a:t>2</a:t>
            </a:r>
          </a:p>
          <a:p>
            <a:pPr lvl="0"/>
            <a:endParaRPr lang="en-GB" dirty="0"/>
          </a:p>
          <a:p>
            <a:pPr lvl="0"/>
            <a:r>
              <a:rPr lang="en-GB" dirty="0"/>
              <a:t>All </a:t>
            </a:r>
            <a:r>
              <a:rPr lang="en-GB" dirty="0" smtClean="0"/>
              <a:t>others					</a:t>
            </a:r>
            <a:r>
              <a:rPr lang="en-GB" sz="2000" b="1" dirty="0" smtClean="0"/>
              <a:t>Average </a:t>
            </a:r>
            <a:r>
              <a:rPr lang="en-GB" sz="2000" b="1" dirty="0"/>
              <a:t>Offending </a:t>
            </a:r>
            <a:r>
              <a:rPr lang="en-GB" sz="2000" b="1" dirty="0" smtClean="0"/>
              <a:t>Area	</a:t>
            </a:r>
            <a:r>
              <a:rPr lang="en-GB" dirty="0" smtClean="0"/>
              <a:t>Score </a:t>
            </a:r>
            <a:r>
              <a:rPr lang="en-GB" dirty="0"/>
              <a:t>= 1</a:t>
            </a:r>
          </a:p>
        </p:txBody>
      </p:sp>
    </p:spTree>
    <p:extLst>
      <p:ext uri="{BB962C8B-B14F-4D97-AF65-F5344CB8AC3E}">
        <p14:creationId xmlns:p14="http://schemas.microsoft.com/office/powerpoint/2010/main" val="3202398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Offenders to Target</a:t>
            </a:r>
            <a:endParaRPr lang="en-GB" dirty="0"/>
          </a:p>
        </p:txBody>
      </p:sp>
      <p:sp>
        <p:nvSpPr>
          <p:cNvPr id="5" name="Rounded Rectangle 4"/>
          <p:cNvSpPr/>
          <p:nvPr/>
        </p:nvSpPr>
        <p:spPr>
          <a:xfrm>
            <a:off x="-36512" y="1916832"/>
            <a:ext cx="9073008" cy="17281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2"/>
          <p:cNvGraphicFramePr>
            <a:graphicFrameLocks noGrp="1"/>
          </p:cNvGraphicFramePr>
          <p:nvPr>
            <p:extLst>
              <p:ext uri="{D42A27DB-BD31-4B8C-83A1-F6EECF244321}">
                <p14:modId xmlns:p14="http://schemas.microsoft.com/office/powerpoint/2010/main" val="3611448454"/>
              </p:ext>
            </p:extLst>
          </p:nvPr>
        </p:nvGraphicFramePr>
        <p:xfrm>
          <a:off x="45721" y="2460759"/>
          <a:ext cx="8972548" cy="3653046"/>
        </p:xfrm>
        <a:graphic>
          <a:graphicData uri="http://schemas.openxmlformats.org/drawingml/2006/table">
            <a:tbl>
              <a:tblPr/>
              <a:tblGrid>
                <a:gridCol w="1069895"/>
                <a:gridCol w="936104"/>
                <a:gridCol w="792088"/>
                <a:gridCol w="936104"/>
                <a:gridCol w="720080"/>
                <a:gridCol w="792088"/>
                <a:gridCol w="1159009"/>
                <a:gridCol w="604042"/>
                <a:gridCol w="654380"/>
                <a:gridCol w="1308758"/>
              </a:tblGrid>
              <a:tr h="379306">
                <a:tc>
                  <a:txBody>
                    <a:bodyPr/>
                    <a:lstStyle/>
                    <a:p>
                      <a:pPr algn="ctr" fontAlgn="t"/>
                      <a:r>
                        <a:rPr lang="en-GB" sz="1400" b="1" i="0" u="none" strike="noStrike">
                          <a:solidFill>
                            <a:srgbClr val="000000"/>
                          </a:solidFill>
                          <a:effectLst/>
                          <a:latin typeface="Calibri"/>
                        </a:rPr>
                        <a:t>Surname</a:t>
                      </a:r>
                    </a:p>
                  </a:txBody>
                  <a:tcPr marL="6925" marR="6925" marT="6925" marB="0">
                    <a:lnL>
                      <a:noFill/>
                    </a:lnL>
                    <a:lnR>
                      <a:noFill/>
                    </a:lnR>
                    <a:lnT>
                      <a:noFill/>
                    </a:lnT>
                    <a:lnB>
                      <a:noFill/>
                    </a:lnB>
                  </a:tcPr>
                </a:tc>
                <a:tc>
                  <a:txBody>
                    <a:bodyPr/>
                    <a:lstStyle/>
                    <a:p>
                      <a:pPr algn="ctr" fontAlgn="t"/>
                      <a:r>
                        <a:rPr lang="en-GB" sz="1400" b="1" i="0" u="none" strike="noStrike">
                          <a:solidFill>
                            <a:srgbClr val="000000"/>
                          </a:solidFill>
                          <a:effectLst/>
                          <a:latin typeface="Calibri"/>
                        </a:rPr>
                        <a:t>Forename</a:t>
                      </a:r>
                    </a:p>
                  </a:txBody>
                  <a:tcPr marL="6925" marR="6925" marT="6925" marB="0">
                    <a:lnL>
                      <a:noFill/>
                    </a:lnL>
                    <a:lnR>
                      <a:noFill/>
                    </a:lnR>
                    <a:lnT>
                      <a:noFill/>
                    </a:lnT>
                    <a:lnB>
                      <a:noFill/>
                    </a:lnB>
                  </a:tcPr>
                </a:tc>
                <a:tc>
                  <a:txBody>
                    <a:bodyPr/>
                    <a:lstStyle/>
                    <a:p>
                      <a:pPr algn="ctr" fontAlgn="t"/>
                      <a:r>
                        <a:rPr lang="en-GB" sz="1400" b="1" i="0" u="none" strike="noStrike">
                          <a:solidFill>
                            <a:srgbClr val="000000"/>
                          </a:solidFill>
                          <a:effectLst/>
                          <a:latin typeface="Calibri"/>
                        </a:rPr>
                        <a:t>Role</a:t>
                      </a:r>
                    </a:p>
                  </a:txBody>
                  <a:tcPr marL="6925" marR="6925" marT="6925" marB="0">
                    <a:lnL>
                      <a:noFill/>
                    </a:lnL>
                    <a:lnR>
                      <a:noFill/>
                    </a:lnR>
                    <a:lnT>
                      <a:noFill/>
                    </a:lnT>
                    <a:lnB>
                      <a:noFill/>
                    </a:lnB>
                  </a:tcPr>
                </a:tc>
                <a:tc>
                  <a:txBody>
                    <a:bodyPr/>
                    <a:lstStyle/>
                    <a:p>
                      <a:pPr algn="ctr" fontAlgn="t"/>
                      <a:r>
                        <a:rPr lang="en-GB" sz="1400" b="1" i="0" u="none" strike="noStrike">
                          <a:solidFill>
                            <a:srgbClr val="000000"/>
                          </a:solidFill>
                          <a:effectLst/>
                          <a:latin typeface="Calibri"/>
                        </a:rPr>
                        <a:t>Normalised Score</a:t>
                      </a:r>
                    </a:p>
                  </a:txBody>
                  <a:tcPr marL="6925" marR="6925" marT="6925" marB="0">
                    <a:lnL>
                      <a:noFill/>
                    </a:lnL>
                    <a:lnR>
                      <a:noFill/>
                    </a:lnR>
                    <a:lnT>
                      <a:noFill/>
                    </a:lnT>
                    <a:lnB>
                      <a:noFill/>
                    </a:lnB>
                  </a:tcPr>
                </a:tc>
                <a:tc>
                  <a:txBody>
                    <a:bodyPr/>
                    <a:lstStyle/>
                    <a:p>
                      <a:pPr algn="ctr" fontAlgn="t"/>
                      <a:r>
                        <a:rPr lang="en-GB" sz="1400" b="1" i="0" u="none" strike="noStrike">
                          <a:solidFill>
                            <a:srgbClr val="000000"/>
                          </a:solidFill>
                          <a:effectLst/>
                          <a:latin typeface="Calibri"/>
                        </a:rPr>
                        <a:t>Informant Score</a:t>
                      </a:r>
                    </a:p>
                  </a:txBody>
                  <a:tcPr marL="6925" marR="6925" marT="6925" marB="0">
                    <a:lnL>
                      <a:noFill/>
                    </a:lnL>
                    <a:lnR>
                      <a:noFill/>
                    </a:lnR>
                    <a:lnT>
                      <a:noFill/>
                    </a:lnT>
                    <a:lnB>
                      <a:noFill/>
                    </a:lnB>
                  </a:tcPr>
                </a:tc>
                <a:tc>
                  <a:txBody>
                    <a:bodyPr/>
                    <a:lstStyle/>
                    <a:p>
                      <a:pPr algn="ctr" fontAlgn="t"/>
                      <a:r>
                        <a:rPr lang="en-GB" sz="1400" b="1" i="0" u="none" strike="noStrike">
                          <a:solidFill>
                            <a:srgbClr val="000000"/>
                          </a:solidFill>
                          <a:effectLst/>
                          <a:latin typeface="Calibri"/>
                        </a:rPr>
                        <a:t>Access Score</a:t>
                      </a:r>
                    </a:p>
                  </a:txBody>
                  <a:tcPr marL="6925" marR="6925" marT="6925" marB="0">
                    <a:lnL>
                      <a:noFill/>
                    </a:lnL>
                    <a:lnR>
                      <a:noFill/>
                    </a:lnR>
                    <a:lnT>
                      <a:noFill/>
                    </a:lnT>
                    <a:lnB>
                      <a:noFill/>
                    </a:lnB>
                  </a:tcPr>
                </a:tc>
                <a:tc>
                  <a:txBody>
                    <a:bodyPr/>
                    <a:lstStyle/>
                    <a:p>
                      <a:pPr algn="ctr" fontAlgn="t"/>
                      <a:r>
                        <a:rPr lang="en-GB" sz="1400" b="1" i="0" u="none" strike="noStrike">
                          <a:solidFill>
                            <a:srgbClr val="000000"/>
                          </a:solidFill>
                          <a:effectLst/>
                          <a:latin typeface="Calibri"/>
                        </a:rPr>
                        <a:t>Criminal Activity Score</a:t>
                      </a:r>
                    </a:p>
                  </a:txBody>
                  <a:tcPr marL="6925" marR="6925" marT="6925" marB="0">
                    <a:lnL>
                      <a:noFill/>
                    </a:lnL>
                    <a:lnR>
                      <a:noFill/>
                    </a:lnR>
                    <a:lnT>
                      <a:noFill/>
                    </a:lnT>
                    <a:lnB>
                      <a:noFill/>
                    </a:lnB>
                  </a:tcPr>
                </a:tc>
                <a:tc>
                  <a:txBody>
                    <a:bodyPr/>
                    <a:lstStyle/>
                    <a:p>
                      <a:pPr algn="ctr" fontAlgn="t"/>
                      <a:r>
                        <a:rPr lang="en-GB" sz="1400" b="1" i="0" u="none" strike="noStrike">
                          <a:solidFill>
                            <a:srgbClr val="000000"/>
                          </a:solidFill>
                          <a:effectLst/>
                          <a:latin typeface="Calibri"/>
                        </a:rPr>
                        <a:t>Travel Score</a:t>
                      </a:r>
                    </a:p>
                  </a:txBody>
                  <a:tcPr marL="6925" marR="6925" marT="6925" marB="0">
                    <a:lnL>
                      <a:noFill/>
                    </a:lnL>
                    <a:lnR>
                      <a:noFill/>
                    </a:lnR>
                    <a:lnT>
                      <a:noFill/>
                    </a:lnT>
                    <a:lnB>
                      <a:noFill/>
                    </a:lnB>
                  </a:tcPr>
                </a:tc>
                <a:tc>
                  <a:txBody>
                    <a:bodyPr/>
                    <a:lstStyle/>
                    <a:p>
                      <a:pPr algn="ctr" fontAlgn="t"/>
                      <a:r>
                        <a:rPr lang="en-GB" sz="1400" b="1" i="0" u="none" strike="noStrike">
                          <a:solidFill>
                            <a:srgbClr val="000000"/>
                          </a:solidFill>
                          <a:effectLst/>
                          <a:latin typeface="Calibri"/>
                        </a:rPr>
                        <a:t>Final Score</a:t>
                      </a:r>
                    </a:p>
                  </a:txBody>
                  <a:tcPr marL="6925" marR="6925" marT="6925" marB="0">
                    <a:lnL>
                      <a:noFill/>
                    </a:lnL>
                    <a:lnR>
                      <a:noFill/>
                    </a:lnR>
                    <a:lnT>
                      <a:noFill/>
                    </a:lnT>
                    <a:lnB>
                      <a:noFill/>
                    </a:lnB>
                  </a:tcPr>
                </a:tc>
                <a:tc>
                  <a:txBody>
                    <a:bodyPr/>
                    <a:lstStyle/>
                    <a:p>
                      <a:pPr algn="ctr" fontAlgn="b"/>
                      <a:r>
                        <a:rPr lang="en-GB" sz="1400" b="1" i="0" u="none" strike="noStrike">
                          <a:solidFill>
                            <a:srgbClr val="000000"/>
                          </a:solidFill>
                          <a:effectLst/>
                          <a:latin typeface="Calibri"/>
                        </a:rPr>
                        <a:t>Final Normalised Score</a:t>
                      </a:r>
                    </a:p>
                  </a:txBody>
                  <a:tcPr marL="6925" marR="6925" marT="6925" marB="0" anchor="b">
                    <a:lnL>
                      <a:noFill/>
                    </a:lnL>
                    <a:lnR>
                      <a:noFill/>
                    </a:lnR>
                    <a:lnT>
                      <a:noFill/>
                    </a:lnT>
                    <a:lnB>
                      <a:noFill/>
                    </a:lnB>
                  </a:tcPr>
                </a:tc>
              </a:tr>
              <a:tr h="189653">
                <a:tc>
                  <a:txBody>
                    <a:bodyPr/>
                    <a:lstStyle/>
                    <a:p>
                      <a:pPr algn="l" fontAlgn="b"/>
                      <a:r>
                        <a:rPr lang="en-GB" sz="1400" b="0" i="0" u="none" strike="noStrike">
                          <a:solidFill>
                            <a:srgbClr val="000000"/>
                          </a:solidFill>
                          <a:effectLst/>
                          <a:latin typeface="Calibri"/>
                        </a:rPr>
                        <a:t>SCHEBEL</a:t>
                      </a:r>
                    </a:p>
                  </a:txBody>
                  <a:tcPr marL="6925" marR="6925" marT="6925" marB="0" anchor="b">
                    <a:lnL>
                      <a:noFill/>
                    </a:lnL>
                    <a:lnR>
                      <a:noFill/>
                    </a:lnR>
                    <a:lnT>
                      <a:noFill/>
                    </a:lnT>
                    <a:lnB>
                      <a:noFill/>
                    </a:lnB>
                  </a:tcPr>
                </a:tc>
                <a:tc>
                  <a:txBody>
                    <a:bodyPr/>
                    <a:lstStyle/>
                    <a:p>
                      <a:pPr algn="l" fontAlgn="b"/>
                      <a:r>
                        <a:rPr lang="en-GB" sz="1400" b="0" i="0" u="none" strike="noStrike">
                          <a:solidFill>
                            <a:srgbClr val="000000"/>
                          </a:solidFill>
                          <a:effectLst/>
                          <a:latin typeface="Calibri"/>
                        </a:rPr>
                        <a:t>CATHERN</a:t>
                      </a:r>
                    </a:p>
                  </a:txBody>
                  <a:tcPr marL="6925" marR="6925" marT="6925" marB="0" anchor="b">
                    <a:lnL>
                      <a:noFill/>
                    </a:lnL>
                    <a:lnR>
                      <a:noFill/>
                    </a:lnR>
                    <a:lnT>
                      <a:noFill/>
                    </a:lnT>
                    <a:lnB>
                      <a:noFill/>
                    </a:lnB>
                  </a:tcPr>
                </a:tc>
                <a:tc>
                  <a:txBody>
                    <a:bodyPr/>
                    <a:lstStyle/>
                    <a:p>
                      <a:pPr algn="l" fontAlgn="b"/>
                      <a:r>
                        <a:rPr lang="en-GB" sz="1400" b="0" i="0" u="none" strike="noStrike">
                          <a:solidFill>
                            <a:srgbClr val="000000"/>
                          </a:solidFill>
                          <a:effectLst/>
                          <a:latin typeface="Calibri"/>
                        </a:rPr>
                        <a:t>Burglary</a:t>
                      </a:r>
                    </a:p>
                  </a:txBody>
                  <a:tcPr marL="6925" marR="6925" marT="69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Calibri"/>
                        </a:rPr>
                        <a:t>12.00</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3</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3</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3</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23.00</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1.14</a:t>
                      </a:r>
                    </a:p>
                  </a:txBody>
                  <a:tcPr marL="6925" marR="6925" marT="6925" marB="0" anchor="b">
                    <a:lnL>
                      <a:noFill/>
                    </a:lnL>
                    <a:lnR>
                      <a:noFill/>
                    </a:lnR>
                    <a:lnT>
                      <a:noFill/>
                    </a:lnT>
                    <a:lnB>
                      <a:noFill/>
                    </a:lnB>
                  </a:tcPr>
                </a:tc>
              </a:tr>
              <a:tr h="189653">
                <a:tc>
                  <a:txBody>
                    <a:bodyPr/>
                    <a:lstStyle/>
                    <a:p>
                      <a:pPr algn="l" fontAlgn="b"/>
                      <a:r>
                        <a:rPr lang="en-GB" sz="1400" b="0" i="0" u="none" strike="noStrike">
                          <a:solidFill>
                            <a:srgbClr val="000000"/>
                          </a:solidFill>
                          <a:effectLst/>
                          <a:latin typeface="Calibri"/>
                        </a:rPr>
                        <a:t>ROMINGER</a:t>
                      </a:r>
                    </a:p>
                  </a:txBody>
                  <a:tcPr marL="6925" marR="6925" marT="6925" marB="0" anchor="b">
                    <a:lnL>
                      <a:noFill/>
                    </a:lnL>
                    <a:lnR>
                      <a:noFill/>
                    </a:lnR>
                    <a:lnT>
                      <a:noFill/>
                    </a:lnT>
                    <a:lnB>
                      <a:noFill/>
                    </a:lnB>
                  </a:tcPr>
                </a:tc>
                <a:tc>
                  <a:txBody>
                    <a:bodyPr/>
                    <a:lstStyle/>
                    <a:p>
                      <a:pPr algn="l" fontAlgn="b"/>
                      <a:r>
                        <a:rPr lang="en-GB" sz="1400" b="0" i="0" u="none" strike="noStrike">
                          <a:solidFill>
                            <a:srgbClr val="000000"/>
                          </a:solidFill>
                          <a:effectLst/>
                          <a:latin typeface="Calibri"/>
                        </a:rPr>
                        <a:t>PALMIRA</a:t>
                      </a:r>
                    </a:p>
                  </a:txBody>
                  <a:tcPr marL="6925" marR="6925" marT="6925" marB="0" anchor="b">
                    <a:lnL>
                      <a:noFill/>
                    </a:lnL>
                    <a:lnR>
                      <a:noFill/>
                    </a:lnR>
                    <a:lnT>
                      <a:noFill/>
                    </a:lnT>
                    <a:lnB>
                      <a:noFill/>
                    </a:lnB>
                  </a:tcPr>
                </a:tc>
                <a:tc>
                  <a:txBody>
                    <a:bodyPr/>
                    <a:lstStyle/>
                    <a:p>
                      <a:pPr algn="l" fontAlgn="b"/>
                      <a:r>
                        <a:rPr lang="en-GB" sz="1400" b="0" i="0" u="none" strike="noStrike">
                          <a:solidFill>
                            <a:srgbClr val="000000"/>
                          </a:solidFill>
                          <a:effectLst/>
                          <a:latin typeface="Calibri"/>
                        </a:rPr>
                        <a:t>Burglary</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11.95</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3</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20.95</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1.00</a:t>
                      </a:r>
                    </a:p>
                  </a:txBody>
                  <a:tcPr marL="6925" marR="6925" marT="6925" marB="0" anchor="b">
                    <a:lnL>
                      <a:noFill/>
                    </a:lnL>
                    <a:lnR>
                      <a:noFill/>
                    </a:lnR>
                    <a:lnT>
                      <a:noFill/>
                    </a:lnT>
                    <a:lnB>
                      <a:noFill/>
                    </a:lnB>
                  </a:tcPr>
                </a:tc>
              </a:tr>
              <a:tr h="189653">
                <a:tc>
                  <a:txBody>
                    <a:bodyPr/>
                    <a:lstStyle/>
                    <a:p>
                      <a:pPr algn="l" fontAlgn="b"/>
                      <a:r>
                        <a:rPr lang="en-GB" sz="1400" b="0" i="0" u="none" strike="noStrike">
                          <a:solidFill>
                            <a:srgbClr val="000000"/>
                          </a:solidFill>
                          <a:effectLst/>
                          <a:latin typeface="Calibri"/>
                        </a:rPr>
                        <a:t>SIBBETT</a:t>
                      </a:r>
                    </a:p>
                  </a:txBody>
                  <a:tcPr marL="6925" marR="6925" marT="6925" marB="0" anchor="b">
                    <a:lnL>
                      <a:noFill/>
                    </a:lnL>
                    <a:lnR>
                      <a:noFill/>
                    </a:lnR>
                    <a:lnT>
                      <a:noFill/>
                    </a:lnT>
                    <a:lnB>
                      <a:noFill/>
                    </a:lnB>
                  </a:tcPr>
                </a:tc>
                <a:tc>
                  <a:txBody>
                    <a:bodyPr/>
                    <a:lstStyle/>
                    <a:p>
                      <a:pPr algn="l" fontAlgn="b"/>
                      <a:r>
                        <a:rPr lang="en-GB" sz="1400" b="0" i="0" u="none" strike="noStrike">
                          <a:solidFill>
                            <a:srgbClr val="000000"/>
                          </a:solidFill>
                          <a:effectLst/>
                          <a:latin typeface="Calibri"/>
                        </a:rPr>
                        <a:t>MELITA</a:t>
                      </a:r>
                    </a:p>
                  </a:txBody>
                  <a:tcPr marL="6925" marR="6925" marT="6925" marB="0" anchor="b">
                    <a:lnL>
                      <a:noFill/>
                    </a:lnL>
                    <a:lnR>
                      <a:noFill/>
                    </a:lnR>
                    <a:lnT>
                      <a:noFill/>
                    </a:lnT>
                    <a:lnB>
                      <a:noFill/>
                    </a:lnB>
                  </a:tcPr>
                </a:tc>
                <a:tc>
                  <a:txBody>
                    <a:bodyPr/>
                    <a:lstStyle/>
                    <a:p>
                      <a:pPr algn="l" fontAlgn="b"/>
                      <a:r>
                        <a:rPr lang="en-GB" sz="1400" b="0" i="0" u="none" strike="noStrike">
                          <a:solidFill>
                            <a:srgbClr val="000000"/>
                          </a:solidFill>
                          <a:effectLst/>
                          <a:latin typeface="Calibri"/>
                        </a:rPr>
                        <a:t>Burglary</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9.95</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1</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1</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3</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16.95</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0.71</a:t>
                      </a:r>
                    </a:p>
                  </a:txBody>
                  <a:tcPr marL="6925" marR="6925" marT="6925" marB="0" anchor="b">
                    <a:lnL>
                      <a:noFill/>
                    </a:lnL>
                    <a:lnR>
                      <a:noFill/>
                    </a:lnR>
                    <a:lnT>
                      <a:noFill/>
                    </a:lnT>
                    <a:lnB>
                      <a:noFill/>
                    </a:lnB>
                  </a:tcPr>
                </a:tc>
              </a:tr>
              <a:tr h="189653">
                <a:tc>
                  <a:txBody>
                    <a:bodyPr/>
                    <a:lstStyle/>
                    <a:p>
                      <a:pPr algn="l" fontAlgn="b"/>
                      <a:r>
                        <a:rPr lang="en-GB" sz="1400" b="0" i="0" u="none" strike="noStrike">
                          <a:solidFill>
                            <a:srgbClr val="000000"/>
                          </a:solidFill>
                          <a:effectLst/>
                          <a:latin typeface="Calibri"/>
                        </a:rPr>
                        <a:t>FEDELE</a:t>
                      </a:r>
                    </a:p>
                  </a:txBody>
                  <a:tcPr marL="6925" marR="6925" marT="6925" marB="0" anchor="b">
                    <a:lnL>
                      <a:noFill/>
                    </a:lnL>
                    <a:lnR>
                      <a:noFill/>
                    </a:lnR>
                    <a:lnT>
                      <a:noFill/>
                    </a:lnT>
                    <a:lnB>
                      <a:noFill/>
                    </a:lnB>
                  </a:tcPr>
                </a:tc>
                <a:tc>
                  <a:txBody>
                    <a:bodyPr/>
                    <a:lstStyle/>
                    <a:p>
                      <a:pPr algn="l" fontAlgn="b"/>
                      <a:r>
                        <a:rPr lang="en-GB" sz="1400" b="0" i="0" u="none" strike="noStrike">
                          <a:solidFill>
                            <a:srgbClr val="000000"/>
                          </a:solidFill>
                          <a:effectLst/>
                          <a:latin typeface="Calibri"/>
                        </a:rPr>
                        <a:t>MARTIN</a:t>
                      </a:r>
                    </a:p>
                  </a:txBody>
                  <a:tcPr marL="6925" marR="6925" marT="6925" marB="0" anchor="b">
                    <a:lnL>
                      <a:noFill/>
                    </a:lnL>
                    <a:lnR>
                      <a:noFill/>
                    </a:lnR>
                    <a:lnT>
                      <a:noFill/>
                    </a:lnT>
                    <a:lnB>
                      <a:noFill/>
                    </a:lnB>
                  </a:tcPr>
                </a:tc>
                <a:tc>
                  <a:txBody>
                    <a:bodyPr/>
                    <a:lstStyle/>
                    <a:p>
                      <a:pPr algn="l" fontAlgn="b"/>
                      <a:r>
                        <a:rPr lang="en-GB" sz="1400" b="0" i="0" u="none" strike="noStrike">
                          <a:solidFill>
                            <a:srgbClr val="000000"/>
                          </a:solidFill>
                          <a:effectLst/>
                          <a:latin typeface="Calibri"/>
                        </a:rPr>
                        <a:t>Burglary</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5.40</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3</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3</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15.40</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0.60</a:t>
                      </a:r>
                    </a:p>
                  </a:txBody>
                  <a:tcPr marL="6925" marR="6925" marT="6925" marB="0" anchor="b">
                    <a:lnL>
                      <a:noFill/>
                    </a:lnL>
                    <a:lnR>
                      <a:noFill/>
                    </a:lnR>
                    <a:lnT>
                      <a:noFill/>
                    </a:lnT>
                    <a:lnB>
                      <a:noFill/>
                    </a:lnB>
                  </a:tcPr>
                </a:tc>
              </a:tr>
              <a:tr h="189653">
                <a:tc>
                  <a:txBody>
                    <a:bodyPr/>
                    <a:lstStyle/>
                    <a:p>
                      <a:pPr algn="l" fontAlgn="b"/>
                      <a:r>
                        <a:rPr lang="en-GB" sz="1400" b="0" i="0" u="none" strike="noStrike">
                          <a:solidFill>
                            <a:srgbClr val="000000"/>
                          </a:solidFill>
                          <a:effectLst/>
                          <a:latin typeface="Calibri"/>
                        </a:rPr>
                        <a:t>DOMENECH</a:t>
                      </a:r>
                    </a:p>
                  </a:txBody>
                  <a:tcPr marL="6925" marR="6925" marT="6925" marB="0" anchor="b">
                    <a:lnL>
                      <a:noFill/>
                    </a:lnL>
                    <a:lnR>
                      <a:noFill/>
                    </a:lnR>
                    <a:lnT>
                      <a:noFill/>
                    </a:lnT>
                    <a:lnB>
                      <a:noFill/>
                    </a:lnB>
                  </a:tcPr>
                </a:tc>
                <a:tc>
                  <a:txBody>
                    <a:bodyPr/>
                    <a:lstStyle/>
                    <a:p>
                      <a:pPr algn="l" fontAlgn="b"/>
                      <a:r>
                        <a:rPr lang="en-GB" sz="1400" b="0" i="0" u="none" strike="noStrike">
                          <a:solidFill>
                            <a:srgbClr val="000000"/>
                          </a:solidFill>
                          <a:effectLst/>
                          <a:latin typeface="Calibri"/>
                        </a:rPr>
                        <a:t>INOCENCIA</a:t>
                      </a:r>
                    </a:p>
                  </a:txBody>
                  <a:tcPr marL="6925" marR="6925" marT="6925" marB="0" anchor="b">
                    <a:lnL>
                      <a:noFill/>
                    </a:lnL>
                    <a:lnR>
                      <a:noFill/>
                    </a:lnR>
                    <a:lnT>
                      <a:noFill/>
                    </a:lnT>
                    <a:lnB>
                      <a:noFill/>
                    </a:lnB>
                  </a:tcPr>
                </a:tc>
                <a:tc>
                  <a:txBody>
                    <a:bodyPr/>
                    <a:lstStyle/>
                    <a:p>
                      <a:pPr algn="l" fontAlgn="b"/>
                      <a:r>
                        <a:rPr lang="en-GB" sz="1400" b="0" i="0" u="none" strike="noStrike">
                          <a:solidFill>
                            <a:srgbClr val="000000"/>
                          </a:solidFill>
                          <a:effectLst/>
                          <a:latin typeface="Calibri"/>
                        </a:rPr>
                        <a:t>Burglary</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5.08</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3</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14.08</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0.51</a:t>
                      </a:r>
                    </a:p>
                  </a:txBody>
                  <a:tcPr marL="6925" marR="6925" marT="6925" marB="0" anchor="b">
                    <a:lnL>
                      <a:noFill/>
                    </a:lnL>
                    <a:lnR>
                      <a:noFill/>
                    </a:lnR>
                    <a:lnT>
                      <a:noFill/>
                    </a:lnT>
                    <a:lnB>
                      <a:noFill/>
                    </a:lnB>
                  </a:tcPr>
                </a:tc>
              </a:tr>
              <a:tr h="189653">
                <a:tc>
                  <a:txBody>
                    <a:bodyPr/>
                    <a:lstStyle/>
                    <a:p>
                      <a:pPr algn="l" fontAlgn="b"/>
                      <a:r>
                        <a:rPr lang="en-GB" sz="1400" b="0" i="0" u="none" strike="noStrike">
                          <a:solidFill>
                            <a:srgbClr val="000000"/>
                          </a:solidFill>
                          <a:effectLst/>
                          <a:latin typeface="Calibri"/>
                        </a:rPr>
                        <a:t>GILLINGHAM</a:t>
                      </a:r>
                    </a:p>
                  </a:txBody>
                  <a:tcPr marL="6925" marR="6925" marT="6925" marB="0" anchor="b">
                    <a:lnL>
                      <a:noFill/>
                    </a:lnL>
                    <a:lnR>
                      <a:noFill/>
                    </a:lnR>
                    <a:lnT>
                      <a:noFill/>
                    </a:lnT>
                    <a:lnB>
                      <a:noFill/>
                    </a:lnB>
                  </a:tcPr>
                </a:tc>
                <a:tc>
                  <a:txBody>
                    <a:bodyPr/>
                    <a:lstStyle/>
                    <a:p>
                      <a:pPr algn="l" fontAlgn="b"/>
                      <a:r>
                        <a:rPr lang="en-GB" sz="1400" b="0" i="0" u="none" strike="noStrike">
                          <a:solidFill>
                            <a:srgbClr val="000000"/>
                          </a:solidFill>
                          <a:effectLst/>
                          <a:latin typeface="Calibri"/>
                        </a:rPr>
                        <a:t>BRINDA</a:t>
                      </a:r>
                    </a:p>
                  </a:txBody>
                  <a:tcPr marL="6925" marR="6925" marT="6925" marB="0" anchor="b">
                    <a:lnL>
                      <a:noFill/>
                    </a:lnL>
                    <a:lnR>
                      <a:noFill/>
                    </a:lnR>
                    <a:lnT>
                      <a:noFill/>
                    </a:lnT>
                    <a:lnB>
                      <a:noFill/>
                    </a:lnB>
                  </a:tcPr>
                </a:tc>
                <a:tc>
                  <a:txBody>
                    <a:bodyPr/>
                    <a:lstStyle/>
                    <a:p>
                      <a:pPr algn="l" fontAlgn="b"/>
                      <a:r>
                        <a:rPr lang="en-GB" sz="1400" b="0" i="0" u="none" strike="noStrike">
                          <a:solidFill>
                            <a:srgbClr val="000000"/>
                          </a:solidFill>
                          <a:effectLst/>
                          <a:latin typeface="Calibri"/>
                        </a:rPr>
                        <a:t>Violence</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4.90</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3</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13.90</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0.49</a:t>
                      </a:r>
                    </a:p>
                  </a:txBody>
                  <a:tcPr marL="6925" marR="6925" marT="6925" marB="0" anchor="b">
                    <a:lnL>
                      <a:noFill/>
                    </a:lnL>
                    <a:lnR>
                      <a:noFill/>
                    </a:lnR>
                    <a:lnT>
                      <a:noFill/>
                    </a:lnT>
                    <a:lnB>
                      <a:noFill/>
                    </a:lnB>
                  </a:tcPr>
                </a:tc>
              </a:tr>
              <a:tr h="189653">
                <a:tc>
                  <a:txBody>
                    <a:bodyPr/>
                    <a:lstStyle/>
                    <a:p>
                      <a:pPr algn="l" fontAlgn="b"/>
                      <a:r>
                        <a:rPr lang="en-GB" sz="1400" b="0" i="0" u="none" strike="noStrike">
                          <a:solidFill>
                            <a:srgbClr val="000000"/>
                          </a:solidFill>
                          <a:effectLst/>
                          <a:latin typeface="Calibri"/>
                        </a:rPr>
                        <a:t>MEMOS</a:t>
                      </a:r>
                    </a:p>
                  </a:txBody>
                  <a:tcPr marL="6925" marR="6925" marT="6925" marB="0" anchor="b">
                    <a:lnL>
                      <a:noFill/>
                    </a:lnL>
                    <a:lnR>
                      <a:noFill/>
                    </a:lnR>
                    <a:lnT>
                      <a:noFill/>
                    </a:lnT>
                    <a:lnB>
                      <a:noFill/>
                    </a:lnB>
                  </a:tcPr>
                </a:tc>
                <a:tc>
                  <a:txBody>
                    <a:bodyPr/>
                    <a:lstStyle/>
                    <a:p>
                      <a:pPr algn="l" fontAlgn="b"/>
                      <a:r>
                        <a:rPr lang="en-GB" sz="1400" b="0" i="0" u="none" strike="noStrike">
                          <a:solidFill>
                            <a:srgbClr val="000000"/>
                          </a:solidFill>
                          <a:effectLst/>
                          <a:latin typeface="Calibri"/>
                        </a:rPr>
                        <a:t>DENICE</a:t>
                      </a:r>
                    </a:p>
                  </a:txBody>
                  <a:tcPr marL="6925" marR="6925" marT="6925" marB="0" anchor="b">
                    <a:lnL>
                      <a:noFill/>
                    </a:lnL>
                    <a:lnR>
                      <a:noFill/>
                    </a:lnR>
                    <a:lnT>
                      <a:noFill/>
                    </a:lnT>
                    <a:lnB>
                      <a:noFill/>
                    </a:lnB>
                  </a:tcPr>
                </a:tc>
                <a:tc>
                  <a:txBody>
                    <a:bodyPr/>
                    <a:lstStyle/>
                    <a:p>
                      <a:pPr algn="l" fontAlgn="b"/>
                      <a:r>
                        <a:rPr lang="en-GB" sz="1400" b="0" i="0" u="none" strike="noStrike">
                          <a:solidFill>
                            <a:srgbClr val="000000"/>
                          </a:solidFill>
                          <a:effectLst/>
                          <a:latin typeface="Calibri"/>
                        </a:rPr>
                        <a:t>VehCrime</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4.77</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13.77</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0.48</a:t>
                      </a:r>
                    </a:p>
                  </a:txBody>
                  <a:tcPr marL="6925" marR="6925" marT="6925" marB="0" anchor="b">
                    <a:lnL>
                      <a:noFill/>
                    </a:lnL>
                    <a:lnR>
                      <a:noFill/>
                    </a:lnR>
                    <a:lnT>
                      <a:noFill/>
                    </a:lnT>
                    <a:lnB>
                      <a:noFill/>
                    </a:lnB>
                  </a:tcPr>
                </a:tc>
              </a:tr>
              <a:tr h="189653">
                <a:tc>
                  <a:txBody>
                    <a:bodyPr/>
                    <a:lstStyle/>
                    <a:p>
                      <a:pPr algn="l" fontAlgn="b"/>
                      <a:r>
                        <a:rPr lang="en-GB" sz="1400" b="0" i="0" u="none" strike="noStrike">
                          <a:solidFill>
                            <a:srgbClr val="000000"/>
                          </a:solidFill>
                          <a:effectLst/>
                          <a:latin typeface="Calibri"/>
                        </a:rPr>
                        <a:t>ROSENBALM</a:t>
                      </a:r>
                    </a:p>
                  </a:txBody>
                  <a:tcPr marL="6925" marR="6925" marT="6925" marB="0" anchor="b">
                    <a:lnL>
                      <a:noFill/>
                    </a:lnL>
                    <a:lnR>
                      <a:noFill/>
                    </a:lnR>
                    <a:lnT>
                      <a:noFill/>
                    </a:lnT>
                    <a:lnB>
                      <a:noFill/>
                    </a:lnB>
                  </a:tcPr>
                </a:tc>
                <a:tc>
                  <a:txBody>
                    <a:bodyPr/>
                    <a:lstStyle/>
                    <a:p>
                      <a:pPr algn="l" fontAlgn="b"/>
                      <a:r>
                        <a:rPr lang="en-GB" sz="1400" b="0" i="0" u="none" strike="noStrike">
                          <a:solidFill>
                            <a:srgbClr val="000000"/>
                          </a:solidFill>
                          <a:effectLst/>
                          <a:latin typeface="Calibri"/>
                        </a:rPr>
                        <a:t>BRITNI</a:t>
                      </a:r>
                    </a:p>
                  </a:txBody>
                  <a:tcPr marL="6925" marR="6925" marT="6925" marB="0" anchor="b">
                    <a:lnL>
                      <a:noFill/>
                    </a:lnL>
                    <a:lnR>
                      <a:noFill/>
                    </a:lnR>
                    <a:lnT>
                      <a:noFill/>
                    </a:lnT>
                    <a:lnB>
                      <a:noFill/>
                    </a:lnB>
                  </a:tcPr>
                </a:tc>
                <a:tc>
                  <a:txBody>
                    <a:bodyPr/>
                    <a:lstStyle/>
                    <a:p>
                      <a:pPr algn="l" fontAlgn="b"/>
                      <a:r>
                        <a:rPr lang="en-GB" sz="1400" b="0" i="0" u="none" strike="noStrike">
                          <a:solidFill>
                            <a:srgbClr val="000000"/>
                          </a:solidFill>
                          <a:effectLst/>
                          <a:latin typeface="Calibri"/>
                        </a:rPr>
                        <a:t>VehCrime</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4.57</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3</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13.57</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0.47</a:t>
                      </a:r>
                    </a:p>
                  </a:txBody>
                  <a:tcPr marL="6925" marR="6925" marT="6925" marB="0" anchor="b">
                    <a:lnL>
                      <a:noFill/>
                    </a:lnL>
                    <a:lnR>
                      <a:noFill/>
                    </a:lnR>
                    <a:lnT>
                      <a:noFill/>
                    </a:lnT>
                    <a:lnB>
                      <a:noFill/>
                    </a:lnB>
                  </a:tcPr>
                </a:tc>
              </a:tr>
              <a:tr h="189653">
                <a:tc>
                  <a:txBody>
                    <a:bodyPr/>
                    <a:lstStyle/>
                    <a:p>
                      <a:pPr algn="l" fontAlgn="b"/>
                      <a:r>
                        <a:rPr lang="en-GB" sz="1400" b="0" i="0" u="none" strike="noStrike">
                          <a:solidFill>
                            <a:srgbClr val="000000"/>
                          </a:solidFill>
                          <a:effectLst/>
                          <a:latin typeface="Calibri"/>
                        </a:rPr>
                        <a:t>UREN</a:t>
                      </a:r>
                    </a:p>
                  </a:txBody>
                  <a:tcPr marL="6925" marR="6925" marT="6925" marB="0" anchor="b">
                    <a:lnL>
                      <a:noFill/>
                    </a:lnL>
                    <a:lnR>
                      <a:noFill/>
                    </a:lnR>
                    <a:lnT>
                      <a:noFill/>
                    </a:lnT>
                    <a:lnB>
                      <a:noFill/>
                    </a:lnB>
                  </a:tcPr>
                </a:tc>
                <a:tc>
                  <a:txBody>
                    <a:bodyPr/>
                    <a:lstStyle/>
                    <a:p>
                      <a:pPr algn="l" fontAlgn="b"/>
                      <a:r>
                        <a:rPr lang="en-GB" sz="1400" b="0" i="0" u="none" strike="noStrike">
                          <a:solidFill>
                            <a:srgbClr val="000000"/>
                          </a:solidFill>
                          <a:effectLst/>
                          <a:latin typeface="Calibri"/>
                        </a:rPr>
                        <a:t>MURIEL</a:t>
                      </a:r>
                    </a:p>
                  </a:txBody>
                  <a:tcPr marL="6925" marR="6925" marT="6925" marB="0" anchor="b">
                    <a:lnL>
                      <a:noFill/>
                    </a:lnL>
                    <a:lnR>
                      <a:noFill/>
                    </a:lnR>
                    <a:lnT>
                      <a:noFill/>
                    </a:lnT>
                    <a:lnB>
                      <a:noFill/>
                    </a:lnB>
                  </a:tcPr>
                </a:tc>
                <a:tc>
                  <a:txBody>
                    <a:bodyPr/>
                    <a:lstStyle/>
                    <a:p>
                      <a:pPr algn="l" fontAlgn="b"/>
                      <a:r>
                        <a:rPr lang="en-GB" sz="1400" b="0" i="0" u="none" strike="noStrike">
                          <a:solidFill>
                            <a:srgbClr val="000000"/>
                          </a:solidFill>
                          <a:effectLst/>
                          <a:latin typeface="Calibri"/>
                        </a:rPr>
                        <a:t>Violence</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4.45</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3</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13.45</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0.46</a:t>
                      </a:r>
                    </a:p>
                  </a:txBody>
                  <a:tcPr marL="6925" marR="6925" marT="6925" marB="0" anchor="b">
                    <a:lnL>
                      <a:noFill/>
                    </a:lnL>
                    <a:lnR>
                      <a:noFill/>
                    </a:lnR>
                    <a:lnT>
                      <a:noFill/>
                    </a:lnT>
                    <a:lnB>
                      <a:noFill/>
                    </a:lnB>
                  </a:tcPr>
                </a:tc>
              </a:tr>
              <a:tr h="189653">
                <a:tc>
                  <a:txBody>
                    <a:bodyPr/>
                    <a:lstStyle/>
                    <a:p>
                      <a:pPr algn="l" fontAlgn="b"/>
                      <a:r>
                        <a:rPr lang="en-GB" sz="1400" b="0" i="0" u="none" strike="noStrike">
                          <a:solidFill>
                            <a:srgbClr val="000000"/>
                          </a:solidFill>
                          <a:effectLst/>
                          <a:latin typeface="Calibri"/>
                        </a:rPr>
                        <a:t>KRIEG</a:t>
                      </a:r>
                    </a:p>
                  </a:txBody>
                  <a:tcPr marL="6925" marR="6925" marT="6925" marB="0" anchor="b">
                    <a:lnL>
                      <a:noFill/>
                    </a:lnL>
                    <a:lnR>
                      <a:noFill/>
                    </a:lnR>
                    <a:lnT>
                      <a:noFill/>
                    </a:lnT>
                    <a:lnB>
                      <a:noFill/>
                    </a:lnB>
                  </a:tcPr>
                </a:tc>
                <a:tc>
                  <a:txBody>
                    <a:bodyPr/>
                    <a:lstStyle/>
                    <a:p>
                      <a:pPr algn="l" fontAlgn="b"/>
                      <a:r>
                        <a:rPr lang="en-GB" sz="1400" b="0" i="0" u="none" strike="noStrike">
                          <a:solidFill>
                            <a:srgbClr val="000000"/>
                          </a:solidFill>
                          <a:effectLst/>
                          <a:latin typeface="Calibri"/>
                        </a:rPr>
                        <a:t>INGRID</a:t>
                      </a:r>
                    </a:p>
                  </a:txBody>
                  <a:tcPr marL="6925" marR="6925" marT="6925" marB="0" anchor="b">
                    <a:lnL>
                      <a:noFill/>
                    </a:lnL>
                    <a:lnR>
                      <a:noFill/>
                    </a:lnR>
                    <a:lnT>
                      <a:noFill/>
                    </a:lnT>
                    <a:lnB>
                      <a:noFill/>
                    </a:lnB>
                  </a:tcPr>
                </a:tc>
                <a:tc>
                  <a:txBody>
                    <a:bodyPr/>
                    <a:lstStyle/>
                    <a:p>
                      <a:pPr algn="l" fontAlgn="b"/>
                      <a:r>
                        <a:rPr lang="en-GB" sz="1400" b="0" i="0" u="none" strike="noStrike">
                          <a:solidFill>
                            <a:srgbClr val="000000"/>
                          </a:solidFill>
                          <a:effectLst/>
                          <a:latin typeface="Calibri"/>
                        </a:rPr>
                        <a:t>VehCrime</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4.41</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1</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13.41</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0.46</a:t>
                      </a:r>
                    </a:p>
                  </a:txBody>
                  <a:tcPr marL="6925" marR="6925" marT="6925" marB="0" anchor="b">
                    <a:lnL>
                      <a:noFill/>
                    </a:lnL>
                    <a:lnR>
                      <a:noFill/>
                    </a:lnR>
                    <a:lnT>
                      <a:noFill/>
                    </a:lnT>
                    <a:lnB>
                      <a:noFill/>
                    </a:lnB>
                  </a:tcPr>
                </a:tc>
              </a:tr>
              <a:tr h="189653">
                <a:tc>
                  <a:txBody>
                    <a:bodyPr/>
                    <a:lstStyle/>
                    <a:p>
                      <a:pPr algn="l" fontAlgn="b"/>
                      <a:r>
                        <a:rPr lang="en-GB" sz="1400" b="0" i="0" u="none" strike="noStrike">
                          <a:solidFill>
                            <a:srgbClr val="000000"/>
                          </a:solidFill>
                          <a:effectLst/>
                          <a:latin typeface="Calibri"/>
                        </a:rPr>
                        <a:t>WOODLE</a:t>
                      </a:r>
                    </a:p>
                  </a:txBody>
                  <a:tcPr marL="6925" marR="6925" marT="6925" marB="0" anchor="b">
                    <a:lnL>
                      <a:noFill/>
                    </a:lnL>
                    <a:lnR>
                      <a:noFill/>
                    </a:lnR>
                    <a:lnT>
                      <a:noFill/>
                    </a:lnT>
                    <a:lnB>
                      <a:noFill/>
                    </a:lnB>
                  </a:tcPr>
                </a:tc>
                <a:tc>
                  <a:txBody>
                    <a:bodyPr/>
                    <a:lstStyle/>
                    <a:p>
                      <a:pPr algn="l" fontAlgn="b"/>
                      <a:r>
                        <a:rPr lang="en-GB" sz="1400" b="0" i="0" u="none" strike="noStrike">
                          <a:solidFill>
                            <a:srgbClr val="000000"/>
                          </a:solidFill>
                          <a:effectLst/>
                          <a:latin typeface="Calibri"/>
                        </a:rPr>
                        <a:t>ARNITA</a:t>
                      </a:r>
                    </a:p>
                  </a:txBody>
                  <a:tcPr marL="6925" marR="6925" marT="6925" marB="0" anchor="b">
                    <a:lnL>
                      <a:noFill/>
                    </a:lnL>
                    <a:lnR>
                      <a:noFill/>
                    </a:lnR>
                    <a:lnT>
                      <a:noFill/>
                    </a:lnT>
                    <a:lnB>
                      <a:noFill/>
                    </a:lnB>
                  </a:tcPr>
                </a:tc>
                <a:tc>
                  <a:txBody>
                    <a:bodyPr/>
                    <a:lstStyle/>
                    <a:p>
                      <a:pPr algn="l" fontAlgn="b"/>
                      <a:r>
                        <a:rPr lang="en-GB" sz="1400" b="0" i="0" u="none" strike="noStrike">
                          <a:solidFill>
                            <a:srgbClr val="000000"/>
                          </a:solidFill>
                          <a:effectLst/>
                          <a:latin typeface="Calibri"/>
                        </a:rPr>
                        <a:t>Burglary</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4.35</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3</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13.35</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0.45</a:t>
                      </a:r>
                    </a:p>
                  </a:txBody>
                  <a:tcPr marL="6925" marR="6925" marT="6925" marB="0" anchor="b">
                    <a:lnL>
                      <a:noFill/>
                    </a:lnL>
                    <a:lnR>
                      <a:noFill/>
                    </a:lnR>
                    <a:lnT>
                      <a:noFill/>
                    </a:lnT>
                    <a:lnB>
                      <a:noFill/>
                    </a:lnB>
                  </a:tcPr>
                </a:tc>
              </a:tr>
              <a:tr h="189653">
                <a:tc>
                  <a:txBody>
                    <a:bodyPr/>
                    <a:lstStyle/>
                    <a:p>
                      <a:pPr algn="l" fontAlgn="b"/>
                      <a:r>
                        <a:rPr lang="en-GB" sz="1400" b="0" i="0" u="none" strike="noStrike">
                          <a:solidFill>
                            <a:srgbClr val="000000"/>
                          </a:solidFill>
                          <a:effectLst/>
                          <a:latin typeface="Calibri"/>
                        </a:rPr>
                        <a:t>CROSSEN</a:t>
                      </a:r>
                    </a:p>
                  </a:txBody>
                  <a:tcPr marL="6925" marR="6925" marT="6925" marB="0" anchor="b">
                    <a:lnL>
                      <a:noFill/>
                    </a:lnL>
                    <a:lnR>
                      <a:noFill/>
                    </a:lnR>
                    <a:lnT>
                      <a:noFill/>
                    </a:lnT>
                    <a:lnB>
                      <a:noFill/>
                    </a:lnB>
                  </a:tcPr>
                </a:tc>
                <a:tc>
                  <a:txBody>
                    <a:bodyPr/>
                    <a:lstStyle/>
                    <a:p>
                      <a:pPr algn="l" fontAlgn="b"/>
                      <a:r>
                        <a:rPr lang="en-GB" sz="1400" b="0" i="0" u="none" strike="noStrike">
                          <a:solidFill>
                            <a:srgbClr val="000000"/>
                          </a:solidFill>
                          <a:effectLst/>
                          <a:latin typeface="Calibri"/>
                        </a:rPr>
                        <a:t>BERNADINE</a:t>
                      </a:r>
                    </a:p>
                  </a:txBody>
                  <a:tcPr marL="6925" marR="6925" marT="6925" marB="0" anchor="b">
                    <a:lnL>
                      <a:noFill/>
                    </a:lnL>
                    <a:lnR>
                      <a:noFill/>
                    </a:lnR>
                    <a:lnT>
                      <a:noFill/>
                    </a:lnT>
                    <a:lnB>
                      <a:noFill/>
                    </a:lnB>
                  </a:tcPr>
                </a:tc>
                <a:tc>
                  <a:txBody>
                    <a:bodyPr/>
                    <a:lstStyle/>
                    <a:p>
                      <a:pPr algn="l" fontAlgn="b"/>
                      <a:r>
                        <a:rPr lang="en-GB" sz="1400" b="0" i="0" u="none" strike="noStrike">
                          <a:solidFill>
                            <a:srgbClr val="000000"/>
                          </a:solidFill>
                          <a:effectLst/>
                          <a:latin typeface="Calibri"/>
                        </a:rPr>
                        <a:t>Burglary</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4.34</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1</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13.34</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0.45</a:t>
                      </a:r>
                    </a:p>
                  </a:txBody>
                  <a:tcPr marL="6925" marR="6925" marT="6925" marB="0" anchor="b">
                    <a:lnL>
                      <a:noFill/>
                    </a:lnL>
                    <a:lnR>
                      <a:noFill/>
                    </a:lnR>
                    <a:lnT>
                      <a:noFill/>
                    </a:lnT>
                    <a:lnB>
                      <a:noFill/>
                    </a:lnB>
                  </a:tcPr>
                </a:tc>
              </a:tr>
              <a:tr h="355696">
                <a:tc>
                  <a:txBody>
                    <a:bodyPr/>
                    <a:lstStyle/>
                    <a:p>
                      <a:pPr algn="l" fontAlgn="b"/>
                      <a:r>
                        <a:rPr lang="en-GB" sz="1400" b="0" i="0" u="none" strike="noStrike">
                          <a:solidFill>
                            <a:srgbClr val="000000"/>
                          </a:solidFill>
                          <a:effectLst/>
                          <a:latin typeface="Calibri"/>
                        </a:rPr>
                        <a:t>HOCKENBURY</a:t>
                      </a:r>
                    </a:p>
                  </a:txBody>
                  <a:tcPr marL="6925" marR="6925" marT="6925" marB="0" anchor="b">
                    <a:lnL>
                      <a:noFill/>
                    </a:lnL>
                    <a:lnR>
                      <a:noFill/>
                    </a:lnR>
                    <a:lnT>
                      <a:noFill/>
                    </a:lnT>
                    <a:lnB>
                      <a:noFill/>
                    </a:lnB>
                  </a:tcPr>
                </a:tc>
                <a:tc>
                  <a:txBody>
                    <a:bodyPr/>
                    <a:lstStyle/>
                    <a:p>
                      <a:pPr algn="l" fontAlgn="b"/>
                      <a:r>
                        <a:rPr lang="en-GB" sz="1400" b="0" i="0" u="none" strike="noStrike">
                          <a:solidFill>
                            <a:srgbClr val="000000"/>
                          </a:solidFill>
                          <a:effectLst/>
                          <a:latin typeface="Calibri"/>
                        </a:rPr>
                        <a:t>PANDORA</a:t>
                      </a:r>
                    </a:p>
                  </a:txBody>
                  <a:tcPr marL="6925" marR="6925" marT="6925" marB="0" anchor="b">
                    <a:lnL>
                      <a:noFill/>
                    </a:lnL>
                    <a:lnR>
                      <a:noFill/>
                    </a:lnR>
                    <a:lnT>
                      <a:noFill/>
                    </a:lnT>
                    <a:lnB>
                      <a:noFill/>
                    </a:lnB>
                  </a:tcPr>
                </a:tc>
                <a:tc>
                  <a:txBody>
                    <a:bodyPr/>
                    <a:lstStyle/>
                    <a:p>
                      <a:pPr algn="l" fontAlgn="b"/>
                      <a:r>
                        <a:rPr lang="en-GB" sz="1400" b="0" i="0" u="none" strike="noStrike">
                          <a:solidFill>
                            <a:srgbClr val="000000"/>
                          </a:solidFill>
                          <a:effectLst/>
                          <a:latin typeface="Calibri"/>
                        </a:rPr>
                        <a:t>VehCrime</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4.34</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3</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13.34</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0.45</a:t>
                      </a:r>
                    </a:p>
                  </a:txBody>
                  <a:tcPr marL="6925" marR="6925" marT="6925" marB="0" anchor="b">
                    <a:lnL>
                      <a:noFill/>
                    </a:lnL>
                    <a:lnR>
                      <a:noFill/>
                    </a:lnR>
                    <a:lnT>
                      <a:noFill/>
                    </a:lnT>
                    <a:lnB>
                      <a:noFill/>
                    </a:lnB>
                  </a:tcPr>
                </a:tc>
              </a:tr>
              <a:tr h="189653">
                <a:tc>
                  <a:txBody>
                    <a:bodyPr/>
                    <a:lstStyle/>
                    <a:p>
                      <a:pPr algn="l" fontAlgn="b"/>
                      <a:r>
                        <a:rPr lang="en-GB" sz="1400" b="0" i="0" u="none" strike="noStrike">
                          <a:solidFill>
                            <a:srgbClr val="000000"/>
                          </a:solidFill>
                          <a:effectLst/>
                          <a:latin typeface="Calibri"/>
                        </a:rPr>
                        <a:t>DELEEUW</a:t>
                      </a:r>
                    </a:p>
                  </a:txBody>
                  <a:tcPr marL="6925" marR="6925" marT="6925" marB="0" anchor="b">
                    <a:lnL>
                      <a:noFill/>
                    </a:lnL>
                    <a:lnR>
                      <a:noFill/>
                    </a:lnR>
                    <a:lnT>
                      <a:noFill/>
                    </a:lnT>
                    <a:lnB>
                      <a:noFill/>
                    </a:lnB>
                  </a:tcPr>
                </a:tc>
                <a:tc>
                  <a:txBody>
                    <a:bodyPr/>
                    <a:lstStyle/>
                    <a:p>
                      <a:pPr algn="l" fontAlgn="b"/>
                      <a:r>
                        <a:rPr lang="en-GB" sz="1400" b="0" i="0" u="none" strike="noStrike">
                          <a:solidFill>
                            <a:srgbClr val="000000"/>
                          </a:solidFill>
                          <a:effectLst/>
                          <a:latin typeface="Calibri"/>
                        </a:rPr>
                        <a:t>STEPHANIE</a:t>
                      </a:r>
                    </a:p>
                  </a:txBody>
                  <a:tcPr marL="6925" marR="6925" marT="6925" marB="0" anchor="b">
                    <a:lnL>
                      <a:noFill/>
                    </a:lnL>
                    <a:lnR>
                      <a:noFill/>
                    </a:lnR>
                    <a:lnT>
                      <a:noFill/>
                    </a:lnT>
                    <a:lnB>
                      <a:noFill/>
                    </a:lnB>
                  </a:tcPr>
                </a:tc>
                <a:tc>
                  <a:txBody>
                    <a:bodyPr/>
                    <a:lstStyle/>
                    <a:p>
                      <a:pPr algn="l" fontAlgn="b"/>
                      <a:r>
                        <a:rPr lang="en-GB" sz="1400" b="0" i="0" u="none" strike="noStrike">
                          <a:solidFill>
                            <a:srgbClr val="000000"/>
                          </a:solidFill>
                          <a:effectLst/>
                          <a:latin typeface="Calibri"/>
                        </a:rPr>
                        <a:t>Burglary</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4.28</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a:t>
                      </a:r>
                    </a:p>
                  </a:txBody>
                  <a:tcPr marL="6925" marR="6925" marT="69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13.28</a:t>
                      </a:r>
                    </a:p>
                  </a:txBody>
                  <a:tcPr marL="6925" marR="6925" marT="69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Calibri"/>
                        </a:rPr>
                        <a:t>0.45</a:t>
                      </a:r>
                    </a:p>
                  </a:txBody>
                  <a:tcPr marL="6925" marR="6925" marT="6925" marB="0" anchor="b">
                    <a:lnL>
                      <a:noFill/>
                    </a:lnL>
                    <a:lnR>
                      <a:noFill/>
                    </a:lnR>
                    <a:lnT>
                      <a:noFill/>
                    </a:lnT>
                    <a:lnB>
                      <a:noFill/>
                    </a:lnB>
                  </a:tcPr>
                </a:tc>
              </a:tr>
            </a:tbl>
          </a:graphicData>
        </a:graphic>
      </p:graphicFrame>
    </p:spTree>
    <p:extLst>
      <p:ext uri="{BB962C8B-B14F-4D97-AF65-F5344CB8AC3E}">
        <p14:creationId xmlns:p14="http://schemas.microsoft.com/office/powerpoint/2010/main" val="259290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Disrupted Network</a:t>
            </a:r>
            <a:endParaRPr lang="en-GB" dirty="0"/>
          </a:p>
        </p:txBody>
      </p:sp>
      <p:grpSp>
        <p:nvGrpSpPr>
          <p:cNvPr id="7" name="Group 6"/>
          <p:cNvGrpSpPr/>
          <p:nvPr/>
        </p:nvGrpSpPr>
        <p:grpSpPr>
          <a:xfrm>
            <a:off x="611560" y="1772816"/>
            <a:ext cx="3672408" cy="3744416"/>
            <a:chOff x="611560" y="1772816"/>
            <a:chExt cx="3672408" cy="3744416"/>
          </a:xfrm>
        </p:grpSpPr>
        <p:pic>
          <p:nvPicPr>
            <p:cNvPr id="4" name="Picture 3" descr="ERNetwork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772816"/>
              <a:ext cx="3672408" cy="3744416"/>
            </a:xfrm>
            <a:prstGeom prst="rect">
              <a:avLst/>
            </a:prstGeom>
            <a:noFill/>
            <a:ln>
              <a:noFill/>
            </a:ln>
          </p:spPr>
        </p:pic>
        <p:sp>
          <p:nvSpPr>
            <p:cNvPr id="6" name="TextBox 5"/>
            <p:cNvSpPr txBox="1"/>
            <p:nvPr/>
          </p:nvSpPr>
          <p:spPr>
            <a:xfrm>
              <a:off x="2482074" y="4797152"/>
              <a:ext cx="1779526" cy="369332"/>
            </a:xfrm>
            <a:prstGeom prst="rect">
              <a:avLst/>
            </a:prstGeom>
            <a:noFill/>
          </p:spPr>
          <p:txBody>
            <a:bodyPr wrap="none" rtlCol="0">
              <a:spAutoFit/>
            </a:bodyPr>
            <a:lstStyle/>
            <a:p>
              <a:r>
                <a:rPr lang="en-GB" dirty="0" smtClean="0"/>
                <a:t>Original Network</a:t>
              </a:r>
              <a:endParaRPr lang="en-GB" dirty="0"/>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57" y="1271500"/>
            <a:ext cx="5521739" cy="5514492"/>
          </a:xfrm>
          <a:prstGeom prst="rect">
            <a:avLst/>
          </a:prstGeom>
        </p:spPr>
      </p:pic>
    </p:spTree>
    <p:extLst>
      <p:ext uri="{BB962C8B-B14F-4D97-AF65-F5344CB8AC3E}">
        <p14:creationId xmlns:p14="http://schemas.microsoft.com/office/powerpoint/2010/main" val="26630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5301208"/>
            <a:ext cx="2831976" cy="792953"/>
          </a:xfrm>
          <a:prstGeom prst="rect">
            <a:avLst/>
          </a:prstGeom>
        </p:spPr>
      </p:pic>
      <p:sp>
        <p:nvSpPr>
          <p:cNvPr id="5" name="TextBox 4"/>
          <p:cNvSpPr txBox="1"/>
          <p:nvPr/>
        </p:nvSpPr>
        <p:spPr>
          <a:xfrm>
            <a:off x="3454517" y="6228020"/>
            <a:ext cx="2330638" cy="369332"/>
          </a:xfrm>
          <a:prstGeom prst="rect">
            <a:avLst/>
          </a:prstGeom>
          <a:noFill/>
        </p:spPr>
        <p:txBody>
          <a:bodyPr wrap="none" rtlCol="0">
            <a:spAutoFit/>
          </a:bodyPr>
          <a:lstStyle/>
          <a:p>
            <a:r>
              <a:rPr lang="en-GB" dirty="0" smtClean="0"/>
              <a:t>www.a-esolutions.com</a:t>
            </a:r>
            <a:endParaRPr lang="en-GB" dirty="0"/>
          </a:p>
        </p:txBody>
      </p:sp>
      <p:sp>
        <p:nvSpPr>
          <p:cNvPr id="6" name="TextBox 5"/>
          <p:cNvSpPr txBox="1"/>
          <p:nvPr/>
        </p:nvSpPr>
        <p:spPr>
          <a:xfrm>
            <a:off x="2223282" y="1772816"/>
            <a:ext cx="4793108" cy="1138773"/>
          </a:xfrm>
          <a:prstGeom prst="rect">
            <a:avLst/>
          </a:prstGeom>
          <a:noFill/>
        </p:spPr>
        <p:txBody>
          <a:bodyPr wrap="none" rtlCol="0">
            <a:spAutoFit/>
          </a:bodyPr>
          <a:lstStyle/>
          <a:p>
            <a:pPr algn="ctr"/>
            <a:r>
              <a:rPr lang="en-GB" sz="4000" dirty="0" smtClean="0"/>
              <a:t>Dr Rick Adderley</a:t>
            </a:r>
          </a:p>
          <a:p>
            <a:pPr algn="ctr"/>
            <a:r>
              <a:rPr lang="en-GB" sz="2800" dirty="0" smtClean="0"/>
              <a:t>rickadderley@a-esolutions.com</a:t>
            </a:r>
            <a:endParaRPr lang="en-GB" sz="2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6604" y="3438872"/>
            <a:ext cx="1606464" cy="1537188"/>
          </a:xfrm>
          <a:prstGeom prst="rect">
            <a:avLst/>
          </a:prstGeom>
        </p:spPr>
      </p:pic>
    </p:spTree>
    <p:extLst>
      <p:ext uri="{BB962C8B-B14F-4D97-AF65-F5344CB8AC3E}">
        <p14:creationId xmlns:p14="http://schemas.microsoft.com/office/powerpoint/2010/main" val="3527498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Typical Crime</a:t>
            </a:r>
            <a:endParaRPr lang="en-GB" dirty="0"/>
          </a:p>
        </p:txBody>
      </p:sp>
      <p:grpSp>
        <p:nvGrpSpPr>
          <p:cNvPr id="30" name="Group 29"/>
          <p:cNvGrpSpPr/>
          <p:nvPr/>
        </p:nvGrpSpPr>
        <p:grpSpPr>
          <a:xfrm>
            <a:off x="5973834" y="1963702"/>
            <a:ext cx="2846638" cy="1584176"/>
            <a:chOff x="5973834" y="1963702"/>
            <a:chExt cx="2846638" cy="1584176"/>
          </a:xfrm>
        </p:grpSpPr>
        <p:sp>
          <p:nvSpPr>
            <p:cNvPr id="4" name="Flowchart: Magnetic Disk 3"/>
            <p:cNvSpPr/>
            <p:nvPr/>
          </p:nvSpPr>
          <p:spPr>
            <a:xfrm>
              <a:off x="7308304" y="1963702"/>
              <a:ext cx="1512168" cy="158417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Stop &amp; Search System</a:t>
              </a:r>
              <a:endParaRPr lang="en-GB" dirty="0"/>
            </a:p>
          </p:txBody>
        </p:sp>
        <p:grpSp>
          <p:nvGrpSpPr>
            <p:cNvPr id="8" name="Group 7"/>
            <p:cNvGrpSpPr/>
            <p:nvPr/>
          </p:nvGrpSpPr>
          <p:grpSpPr>
            <a:xfrm>
              <a:off x="5973834" y="2420888"/>
              <a:ext cx="1226233" cy="334901"/>
              <a:chOff x="5973834" y="1700808"/>
              <a:chExt cx="1226233" cy="334901"/>
            </a:xfrm>
          </p:grpSpPr>
          <p:sp>
            <p:nvSpPr>
              <p:cNvPr id="9" name="Right Arrow 8"/>
              <p:cNvSpPr/>
              <p:nvPr/>
            </p:nvSpPr>
            <p:spPr>
              <a:xfrm>
                <a:off x="6119566" y="1916832"/>
                <a:ext cx="972714" cy="118877"/>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5973834" y="1700808"/>
                <a:ext cx="1226233" cy="276999"/>
              </a:xfrm>
              <a:prstGeom prst="rect">
                <a:avLst/>
              </a:prstGeom>
              <a:noFill/>
            </p:spPr>
            <p:txBody>
              <a:bodyPr wrap="none" rtlCol="0">
                <a:spAutoFit/>
              </a:bodyPr>
              <a:lstStyle/>
              <a:p>
                <a:r>
                  <a:rPr lang="en-GB" sz="1200" b="1" dirty="0" smtClean="0"/>
                  <a:t>System Updated</a:t>
                </a:r>
                <a:endParaRPr lang="en-GB" sz="1200" b="1" dirty="0"/>
              </a:p>
            </p:txBody>
          </p:sp>
        </p:grpSp>
      </p:grpSp>
      <p:grpSp>
        <p:nvGrpSpPr>
          <p:cNvPr id="32" name="Group 31"/>
          <p:cNvGrpSpPr/>
          <p:nvPr/>
        </p:nvGrpSpPr>
        <p:grpSpPr>
          <a:xfrm>
            <a:off x="5938055" y="4005064"/>
            <a:ext cx="2882417" cy="1584176"/>
            <a:chOff x="5938055" y="4005064"/>
            <a:chExt cx="2882417" cy="1584176"/>
          </a:xfrm>
        </p:grpSpPr>
        <p:sp>
          <p:nvSpPr>
            <p:cNvPr id="14" name="Flowchart: Magnetic Disk 13"/>
            <p:cNvSpPr/>
            <p:nvPr/>
          </p:nvSpPr>
          <p:spPr>
            <a:xfrm>
              <a:off x="7308304" y="4005064"/>
              <a:ext cx="1512168" cy="158417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r>
                <a:rPr lang="en-GB" dirty="0" smtClean="0"/>
                <a:t>Intelligence System</a:t>
              </a:r>
              <a:endParaRPr lang="en-GB" dirty="0"/>
            </a:p>
          </p:txBody>
        </p:sp>
        <p:grpSp>
          <p:nvGrpSpPr>
            <p:cNvPr id="10" name="Group 9"/>
            <p:cNvGrpSpPr/>
            <p:nvPr/>
          </p:nvGrpSpPr>
          <p:grpSpPr>
            <a:xfrm>
              <a:off x="5938055" y="4592161"/>
              <a:ext cx="1226233" cy="323868"/>
              <a:chOff x="5938055" y="3872081"/>
              <a:chExt cx="1226233" cy="323868"/>
            </a:xfrm>
          </p:grpSpPr>
          <p:sp>
            <p:nvSpPr>
              <p:cNvPr id="16" name="Right Arrow 15"/>
              <p:cNvSpPr/>
              <p:nvPr/>
            </p:nvSpPr>
            <p:spPr>
              <a:xfrm>
                <a:off x="6084168" y="4077072"/>
                <a:ext cx="972714" cy="118877"/>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5938055" y="3872081"/>
                <a:ext cx="1226233" cy="276999"/>
              </a:xfrm>
              <a:prstGeom prst="rect">
                <a:avLst/>
              </a:prstGeom>
              <a:noFill/>
            </p:spPr>
            <p:txBody>
              <a:bodyPr wrap="none" rtlCol="0">
                <a:spAutoFit/>
              </a:bodyPr>
              <a:lstStyle/>
              <a:p>
                <a:r>
                  <a:rPr lang="en-GB" sz="1200" b="1" dirty="0" smtClean="0"/>
                  <a:t>System Updated</a:t>
                </a:r>
                <a:endParaRPr lang="en-GB" sz="1200" b="1" dirty="0"/>
              </a:p>
            </p:txBody>
          </p:sp>
        </p:grpSp>
      </p:gr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699" y="2050266"/>
            <a:ext cx="2337938" cy="1497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9" name="Group 28"/>
          <p:cNvGrpSpPr/>
          <p:nvPr/>
        </p:nvGrpSpPr>
        <p:grpSpPr>
          <a:xfrm>
            <a:off x="2733474" y="2281568"/>
            <a:ext cx="3195149" cy="1035008"/>
            <a:chOff x="2733474" y="2281568"/>
            <a:chExt cx="3195149" cy="1035008"/>
          </a:xfrm>
        </p:grpSpPr>
        <p:grpSp>
          <p:nvGrpSpPr>
            <p:cNvPr id="7" name="Group 6"/>
            <p:cNvGrpSpPr/>
            <p:nvPr/>
          </p:nvGrpSpPr>
          <p:grpSpPr>
            <a:xfrm>
              <a:off x="2733474" y="2420888"/>
              <a:ext cx="1118446" cy="334901"/>
              <a:chOff x="2733474" y="1700808"/>
              <a:chExt cx="1118446" cy="334901"/>
            </a:xfrm>
          </p:grpSpPr>
          <p:sp>
            <p:nvSpPr>
              <p:cNvPr id="5" name="Right Arrow 4"/>
              <p:cNvSpPr/>
              <p:nvPr/>
            </p:nvSpPr>
            <p:spPr>
              <a:xfrm>
                <a:off x="2879206" y="1916832"/>
                <a:ext cx="972714" cy="118877"/>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2733474" y="1700808"/>
                <a:ext cx="1118446" cy="276999"/>
              </a:xfrm>
              <a:prstGeom prst="rect">
                <a:avLst/>
              </a:prstGeom>
              <a:noFill/>
            </p:spPr>
            <p:txBody>
              <a:bodyPr wrap="square" rtlCol="0">
                <a:spAutoFit/>
              </a:bodyPr>
              <a:lstStyle/>
              <a:p>
                <a:r>
                  <a:rPr lang="en-GB" sz="1200" b="1" dirty="0" smtClean="0"/>
                  <a:t>Stop &amp; Search</a:t>
                </a:r>
                <a:endParaRPr lang="en-GB" sz="1200" b="1" dirty="0"/>
              </a:p>
            </p:txBody>
          </p:sp>
        </p:gr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394" y="2281568"/>
              <a:ext cx="1848229" cy="1035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3" name="TextBox 32"/>
          <p:cNvSpPr txBox="1"/>
          <p:nvPr/>
        </p:nvSpPr>
        <p:spPr>
          <a:xfrm>
            <a:off x="668261" y="3547206"/>
            <a:ext cx="1815440" cy="369332"/>
          </a:xfrm>
          <a:prstGeom prst="rect">
            <a:avLst/>
          </a:prstGeom>
          <a:noFill/>
        </p:spPr>
        <p:txBody>
          <a:bodyPr wrap="square" rtlCol="0">
            <a:spAutoFit/>
          </a:bodyPr>
          <a:lstStyle/>
          <a:p>
            <a:pPr algn="ctr"/>
            <a:r>
              <a:rPr lang="en-GB" dirty="0" smtClean="0"/>
              <a:t>NIM T&amp;C</a:t>
            </a:r>
            <a:endParaRPr lang="en-GB" dirty="0"/>
          </a:p>
        </p:txBody>
      </p:sp>
      <p:grpSp>
        <p:nvGrpSpPr>
          <p:cNvPr id="31" name="Group 30"/>
          <p:cNvGrpSpPr/>
          <p:nvPr/>
        </p:nvGrpSpPr>
        <p:grpSpPr>
          <a:xfrm>
            <a:off x="2324512" y="3362441"/>
            <a:ext cx="3649322" cy="2226685"/>
            <a:chOff x="2324512" y="3362441"/>
            <a:chExt cx="3649322" cy="2226685"/>
          </a:xfrm>
        </p:grpSpPr>
        <p:grpSp>
          <p:nvGrpSpPr>
            <p:cNvPr id="3" name="Group 2"/>
            <p:cNvGrpSpPr/>
            <p:nvPr/>
          </p:nvGrpSpPr>
          <p:grpSpPr>
            <a:xfrm>
              <a:off x="2324512" y="4124053"/>
              <a:ext cx="3649322" cy="1465073"/>
              <a:chOff x="2324512" y="3403973"/>
              <a:chExt cx="3649322" cy="1465073"/>
            </a:xfrm>
          </p:grpSpPr>
          <p:sp>
            <p:nvSpPr>
              <p:cNvPr id="23" name="TextBox 22"/>
              <p:cNvSpPr txBox="1"/>
              <p:nvPr/>
            </p:nvSpPr>
            <p:spPr>
              <a:xfrm>
                <a:off x="2324512" y="3872081"/>
                <a:ext cx="1815440" cy="646331"/>
              </a:xfrm>
              <a:prstGeom prst="rect">
                <a:avLst/>
              </a:prstGeom>
              <a:noFill/>
            </p:spPr>
            <p:txBody>
              <a:bodyPr wrap="square" rtlCol="0">
                <a:spAutoFit/>
              </a:bodyPr>
              <a:lstStyle/>
              <a:p>
                <a:pPr algn="ctr"/>
                <a:r>
                  <a:rPr lang="en-GB" dirty="0" smtClean="0"/>
                  <a:t>Gathering Intelligence</a:t>
                </a:r>
                <a:endParaRPr lang="en-GB"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8812" y="3403973"/>
                <a:ext cx="2025022" cy="1465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7" name="Bent-Up Arrow 26"/>
            <p:cNvSpPr/>
            <p:nvPr/>
          </p:nvSpPr>
          <p:spPr>
            <a:xfrm rot="5400000">
              <a:off x="1907603" y="3938539"/>
              <a:ext cx="1368219" cy="216024"/>
            </a:xfrm>
            <a:prstGeom prst="bentUp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AutoShape 6" descr="data:image/jpeg;base64,/9j/4AAQSkZJRgABAQAAAQABAAD/2wCEAAkGBhQSERUUExQWFRUWGBoYGBcXGBcZGhodGR8XGhoXHBkdHCYeGhojGhgXHy8gIycpLCwsFyAxNTAqNSYrLCkBCQoKDgwOGg8PGiocHyQqKSkpKSosNikpKSwpNSk2LCksKTYpLCwpKSwsKSwpKSwpLCwpLDYpKSwpKSkpLCksLP/AABEIAL8BCAMBIgACEQEDEQH/xAAbAAACAwEBAQAAAAAAAAAAAAAEBQIDBgABB//EAEQQAAECAwUFBwIDBgMHBQAAAAECEQADIQQFEjFBIlFhcYEGE5GhscHwMtFC4fEUI1JicpIHgsIVJDM0c6KyQ1OTo9L/xAAYAQADAQEAAAAAAAAAAAAAAAABAgMABP/EACIRAAICAwEBAAIDAQAAAAAAAAABAhESITEDQVFhEyIycf/aAAwDAQACEQMRAD8A+UKQQp9N8HWGcAoHXxfg0DygopKdc4tlWZTgee6ARPsVovyVaJFmEmgl4ypORBTLCWbdt0i3/DG88NotNnP8RWkcQSD5NGV7CWYiXNKi5AUPHC3/AIxXd96fs16JmPTGnF/SsJf1groT7tHQqvXtDLlSDOSUzAMgFJq9PKMJau29sm4cCpckKOhDjiXq1IbKgn02daUoDqISN5yhHePbazymqV78NWG/dGCvztHOtEtEsrKlIJxKDJB3U5QpKQwGDCW2i74vtC5GNleH+IMxR/cAITk6gCSa1D8GzhLbO0U+YDjmrPB2HgGhahOEAqFDrEDPAyrCjUEImBiTFaVGumkcqe6SdcoFMwmvDlGMHSTRiORixwGenP2gT9pUSAlv1iZmEVWeW777oDMdaLaEna3vTziibPBwlIxJrXkzg+ML7wtCSWUKaMW11pv9ICs9oRi2EkkCjKJGQd3b4d0K2NVjm1qM0sNkBJyGRqcn4s8K7MT3m0UsPrUtwACn6XAoqhD74tum2EhbbJxHLPStecUXlawSSU02QQgYfpfEdz6CmphUGkugDOZigo4EEAkEVBJZgTUloOJlmUH2lkkmrNo241q45QptU9AnPJfCCcJUA5cVxDXUQcmYEhKVsAMnp6QzQIjGzoTRmpXyr6xaFJNEkg6kQLJQo1CgE1Zk6eEGWafUtiy3MPWJtUVQP3ZfEEq+lvzyjYXWmwpRKCggzCEguColRAfRszGaSST9Kq7zy4RdZJZ76UMNO8l1J/mGkFMEkb9MtKfolanIIAp19o9KlnJAHNX2TE7RNUmW6WBc5h9ScukZC0ds1/z/APYP9JihE08yTMOqByST6q9oqVYVarV0CR7e8Ze39olpVh2jQGq16gFmBA1gC1XyrucbIfGU1GLQHUnfG2E2C7PLyUtzuMw+jwo7YSUy7KcICcS0igHE+0Zvspf0+bbZUtZTgJUSEpSAcKVEVA3gRqu3IP7OkBqzB5BUYy6fP0WcEFTktkIqY6D3gg2dQfa9YipYbU/OcTKsHVIJBdPkeO+OglSgQrPX0joZWBtClaMiThMXy56WehOsKsKm3jzi+wzQC7RVo5j6b2Elf7vMV/EogcgB7kxlu0gaeeKEHyb2jd9j7NhscsbwVf3E+0YntYlpqDvl+ilCCZ8CxbTMCVZApq1AT+J+oMWS2VmWLavCi6Z1Cg8x7+3nDERFumXilKIVKQBLfUl+LfpHBT9coHROAzPkYslWlJIHykMgMOWgqCxUhBy4fr6xRaJQSQkZgV5nPwyj1CjJAmEOFAkAeXm0UpVMWCsS3FS5UOsaL0BqmcURdZ7M+ZgSXMmKLJQH4OfQRKZPnIVgKQkkONkv5mNaDTDzYw4qXETsqQS6gCACfD82pFcqzOgKmWgockMEgebRXKQqWtaXKgXDqL5HMDTKA2ZK2AXrYSt1Z/N0JUWZQWAMjTLLjH0yVd6DZWK0iYahP9VQOZAHhGWXJOIKAqC7getICeqY1fUBXcjC4YsToXFY8tdhc0T1f58MNCHNTXjAywXNRCJ7HktbEKpCZZOJgQxqd75NrsmkRNimLSpWEuWwggORvL8Dy5QReKEGYBMJCdlykV/9Xhyg+SUGW6VWhaGdxhFE5gFvT3MO2yaq9iOzWpaWSFEMoApbJyEkAvvjSy1uNTxrGdnGWVPKx5ofHm+NNc40Ep2OcCYYbLEM7sanXi0X3UCbTJGGneIrr9QgNJU7FJHWGFyJP7VJDD/iJq8J9HfDdWw/uR19FGPmU2XWPpdvIEkEuzEls2wqyyjB2eZZSWHfqbhLT94syIFfI/fK4N6CB7XKezJG+Ys+CUCNFNs8qYucvuppwKIV+8QA4H/TcZQJb5skSZX7pRSSsgGYXFQDUJD5CCYS9grMReCNwTMP/YR7xse3amlyhvUfIfnCbsPeEqZbCmXZwghCyV45ijoGYnDV90N+3KArugXYBaidANkePCMwx/0YpUwV+c4HXOABdjnk0ezksogUzblmNIlZEhitQqmgHE/ichiRu4wqVDN26KRNxBQS9BRhm48tfCPY9FuSApNC5PA5HIB2I8o6NROxNKsZAc7nrFSUsTDyysqWnigQoFndQSBmW82h1KwuJ9vuSTgkS0/wy0A/2iPn/bNDLln/AKg8Ck+8afsjjJWtRcmhBxbIDCmjndoBGf7co+jgtY8QD7QbJyM1ZppSoEfHhn+1qdgvE+4eUJkmCrPPS7KUA7Zno8CS+h85Voby5DgFSgCdCD9omqQkBwoFiPwnfHl6XpJMzClacKQlIIrkI8ReskSJu261BKQGOTuo5cBE6ZWx7P25SUkkpDBLJc1q2esU9ylpbYiAVDQE0UKh4t7PXrKUoAKJUlBWEsQ5SGo+ZrF1gu1U1KVE4SFE1B19M4APh5Y0BB2UzAVIUUksHDZjwjrVL7yehJlrWrbbaAcZ7tKwfbJGK0BCQcCUYAWJH0nWCpF3mUZk01wy1BIDviWwLDkD4wEF9EV4hBkJ2EgBRotahlq4HlDGfJKjMWJKCEK2iVK/FkwxViEu5DPk4VEoqc0k5gcoY3rLMqzYQ6lTJjlq0FA46HxjfAroIkuoFkAkyCz61G/dlCG8bYcSCEpSQrRLA8CNesF3reabOZYWlRKkSlUYNgUS1WjPWm+UKShkrxBZJdmaja5vi8YamBfgc2i2KXhxhILfhSAA/IQOlDk8B6aRGRahMRiTiZyK0rT7xYQDmr5uhF0q3oz9+DEugzweZmNBqLvmJQJX75NKgFLPtP8Aio+7hAN7pIVR32W/+yDrLeKe6PeKm94kEEucziw0fplDu6RB1kxR+ymXMwqDEKl7sioEZcI0Pdggji8Z5E1Sl4lElWJDk50P5RoZYYHV6wJj+dUTTLYk1rn8aGVwIH7VIp+MHyJhYKv5w17OI/3qVTUl33JUYT6O+M118/8ALH+hX/gqPmdgWAWepPuGj6dfBSLPtqwpKWKmJZw2QqcxGFl3fYQpJNsU4q3cKqxB38osyKKl2da12qYMOGXMmAvic03ANrvii8VvZpJauBRp/WR7RorOqyBM9ItCj3qjMUO5VQKoQNoPzzhdajYO7QDapgQgYHEkl6lVeNYwRZ/hckG2TFD/ANkltzrQ49Yd9srTimsSMKAcnBcgOjiaO43NF3YqzWJM2aqyzpkxRQygpGAAYgXBYVdvGEt/KmhZSV4u7cUKyQAosHVU1Y0MEMO2ILeopOJVSp833ZimTQqnWtRwpd0g5A4XcAZ08IKtazjKs6FRply6jpAQkthdLmvhvbSu+Do0v0VS8yA2Jvwh+JJLmtDRtY6K5SMJIIoHJah5DxFI8jNCDeVdikhgukEWa7GUDiNC9M6Vh0iWncD0/ODrvusziUywkKbVwKsGpzieTYItJq+DXs9bxJSpM5X1BJBaup2mffn6Qj7cEKQFAgjG7ioqlUNrxsU6XKONOF1ByC4GEFLEjIMx65Rl73I7hYGQmAhq5gw0ZO6Z0evnDHKDECTE2cGKxpyiwZxU4k6ZGwK2esFvFNhsS9o4FM7uxi7uzuMAuTkLImIbOo8QftDiVOVrigedcE+SuUqZKUkFYbLzY0pvh0AjQB/6jEp9NbXASRalAlyqvExcq2LYspXifvDaz3SlUpaillJYgBbht+dIXqsYzp/8iYShcpHn7eQPqW/MxVNtqioMpVN5MepsyXqQP8yY8nS5aaOoqZwBhIpU16RqNnIU35OKpg2irZFS51O+FxMObRdinxrlqYDeBStd8P7qu+71y2ClicqmFbeIptDMUrF06QbsSXPNHcNqJijmciENTIZHn0gpSaZ1ENb3s0qWiWmWkBQcLIxVyYscqvSFhBxMATplmdTHPL/RdcF1okOrFhCstWIKXLhtamBnnuSFu7bZKQAA+YPPy1hrNkKSKgjpA6rMlWgfjBUhZQsAKO8IIDnEkmYTVWHUJyA3coaYWbTkRxMRThAbXyixUo5qFMhWM2MlR4lLHnnDXswHtSKZBZf/ACLhdZ0hRIUQgJDknxbOpNY0fY67kd8ZmMLSgVb+YEVfVngfQtaNHe1yrnIlpSzAhSsW5hwYR88t/YG2JmOJQWNqqFy1Z8MT+UfWv9sylGrPuUA/2im1W5KQ4lJB5H2ixE+Q2xZk2jCpJChJlhjssSguC4pCm1ScVk/qns45IH+qNz2zsSJsvHMzTUKauf000L9DXfGWKJJs6UCY5TMKykJW/wCBqkN+DzhW62PCDnSXQr/CeW1otHCWB/3j/wDMMO25/wB54BCX8VExH/D2XLlrnKExJMwJGGoUGKuASdcusUdsJgNqXn9KKvwHCNdqzYuMmmZmdKxHLI9PD1iu1pNFAVLjPTdvfWDJkzqx9IFmrd9HjWZqwSdKTU5liC+eWg1MdFwLBRSNGrnkco6GJtGrRNMaPsfK21HkMhqXPkPOMwibyjU9jbxlpxoNFmqSWbIBn0OsTj0kaO2EYC++PnPaywpRZ5uEAOsHxbwEfQ7clkgZVeMF2vmfuVuCUroGbZU7j/KW6dYsN8MCkPlkBDe6rMGKlMf4QdYSoTkI1NyWMGW7bRLJ18t0CbpA843I0fZqz4VFam5s/QPpB19yJM0VSkKfNIAP2MKZdrMmQFEYnrqANMs4Vp7RlSVKKaJzwgjOmvSObbdo740lTCe1N9GbO2SQkJDjKusKZNrVMdKSKByTp+cVW0d6glBOKiimhZNQXPTzg+YEyJCQhLTFCpV0f9IoRUfwMOyd/wBoRN7tBIStJK6A0SCxyfOjcYJtUrbUePCFFhtM2StKtl5iG4bRAL5Nv8Ib2xB7wskkFi45ZRnwl6RK5gAFXgBSv3hIBLBgxAqaVfRiRBk2UtWSCOZGXjAVh21qSQC5zL9NOcNBE0th9qkT1IKSFktlssRsuzCoesZO13h3NplMKy218aDmY01pWhBYpDKoMKjp+o8Iy9lmA2lcxSAsI+kK+knJyPxcsoqOaxV6ftJUpkgUGy40FR5ROxziklIFaA74QWvtPNUoq2U8AhIHQaQzua1TFFbBJW0tRJYMCC9Occ8otbOiDukEX2FJLguDofvlCyyT8Tg5iNGRhWrHOxAOyadKwjttmAmJKUl1KOJsmIduevSETtUUlGjwnRusD2qeUjKj7/bpF8xRFC4rEJ9mdqjQ5Zwy/ZOS0D3P2uXZpilSygksDiSlWT0BUCU9G0jZ3T/iEsIJm2aSvFUlKe7KhUBThwWqMo+W2+URMWWbaJypnGguO8AuXgKXUCSTQCpLNwDnSKS0tEoR3Ru5naqwzPqRPkHeMMxPg7+QiiZfctv3NrlqG5WKWrkUzAE+BjL24AUhYAAOPzOETKvzRprdfRUgghMwUokg60yjM3rZksZuyAS2AGoJBBpkC6SWfUQAieELxEFsnGY4tqIha70E1QB2Al8Ro5yp84w6JSVaCLutUxCgUqMsHUn4BF9qvIzV4iskkAPvYAe0Zqdeyseydl9deb1ii1XqtSnBIGgh8WBa2zUJVFai/P8AWIWKdiQCqjh6aPFhRTf79ImOUzfpO8g7uNY6JTU0yah65x0axaNIi7VHQ+kWpu5YIIBccRDSZaQCAMzxaKLbegGyhirVnJfiNIAlJEzedoSkAsQAwCq03Bi4HAGIIvCZNUJeEID1whVGrmTANpvRQDB8RajGoMGWBHdnGtSlLOjlhw4njDK2AEF1FypUuVxKkB/EGvg8EyJYQhTFGJRySAkJApQDWj+EX2m8gx8oytunKQoqSX3+8GUbVFINRdjyYUiVgJdPGFS5qEIUgBJxhiQQ4GeUASr2dgajdr+ceXjaHQVJBoNW5c9YmoO6L5qim6rahNpGI7O0OpDB+EPbfbcRppGDXMfhwhxZbQJkmYSdpKDTyeLS8/pGM9DtPaQIT9CetetQaZZbzGykWeURSSCWBKSzpcUxBP0ng9I+V3LebqZSEqAAdah9IFKDXTR40li7XplLSPqScwg4W9n4QlO6oZ4tXZq7xsaUy1qMtKWScqe7xmCtJQkHEFABy6quQ5d90PbztoXKSEgtMUkAnMgkF/CIWiyES0oSpAAzJAJUamp3B8oKdEqM/eEmUzpD0OZf14+kZ661nEuunvGnt8oAgKKWUQCU7iQDTk8LrbZpKJijJCgkgCvn5w9mQDOTlWvKGVptplWhw7BLKALOKU8vKAZMvFMSN5EE3qh5p4/cQkulIDwW+WE40rCnqEjME7w1DF1lvrukFZ+quEH+I5dPtGVSoy1UDuNYsC1KUCroBkBrCLzsq/QcWe3EJqX5+vi5jkW9LuQ3L7QpmTqgaVMed71i7SIDe0hJFCG4j9fghpI7NyhLEyWXWUBwCku7E0IoX+0Zyy2lzhp18xHTZD6JPSItU6Gt9QVbZm0QXS1GIbyMDy05wPabRtEDRgOADCI2ucoJOFgN+o5RsQr03shaJgJwgV1PtFpudEwbQY6EZ/n1gexymbfDUWoAMIdKiUpNszVs7MzUq2QVp3pHqNIBTdSwtIWlgTkXHSNhJvEpWFDTTeNYpvS0mbNJCGDuKvoN0FyYYuwSzygAxowYdIsCY8WluEWFFNYkUKpiaHkfePY5aNk8jHRts1pD5VuCljErCQ7qD5esLbffYS6RU6Ky6741wuaSD9ANGqVKpFps8uWklKEhhohI9YYhiZ655JSgLX9SvpB0G/mYnPtT6/PjRRNthK674GmTMvm/51h6MkSmz/nzpFE1RVz04xVNUS7Z+sUi20rkIIwAuyArByGogzMkHI08YjPAXUHI18qx0sV5xjGbtsooUQfwlj9xFCZhB8fOh9Ye3xKQpAmZKFFEUcaddIQqMVWwEu8aLpUyubQNF0tUZmNd2evEFSZcyYyA6kk1AUBToYeKtJWWQtK21CVD1hX2BuEzFKmrBwJDJcUKjnzYeZEbn/Z4ySkV3RzyexkjIWqzzVEVTQvV/TWBrVZlhLqII4Bo2M+yEFiCG0yiifYUrThKaO8LlQTHXZLecjnBMyVitB3MPKG6BY5RYkpmJd3CzXg1Gheu1Su9KpZJGHMghzXIGrZQJPdjx4A2xIxneGHzxitBzPSPNSdTUvviOLIczFo8FfSlatrp5kiLsOEDjAomHE4DsOgyqdd9IkieVqJOWghgHLnMoEZg+8Ne+o78fnGM7MW6h19YaomHAeTQskYqWt1njBJqOGcAYv3nAjzaD0+0YQHmqISWzZvGnqYkFsOVIqti2TXn5iOAYJ8TGFPJ8wgP18M+kEWKfiT6QJPLp8fMRXds1kt8rGa0MnTGa0N+LyjsO9XLP7R0tAA2mcx7Olp0Z/mjxIsVnEynbLhx+dY6I6FwQz+8dDANQe0qD9PeL/pBigX73uJIlqSwqVGubNEJ3amWgOJUwgalkiApV7JnIWpEsSxiZxUnWpjJEyKZjr6+8RWYElLIXwPz7QXrTf8AnDgBZyakjMQsvTUpLKNCOesNJ0gkmFV7ySjAcJIqIyCWXUQHBOcMJSM/nWE9mmuQySHhxNmBCCo6B4LACWG1KUMKQOLB/WnjA18XWQcWhZw2Fjv3MeEMOz8nZbx4/N0OrTdyJqRLWWCmqNK8Y10bp88nSWNMvnlG7uebLKO77tCSFOFBNSCMn3DdDCV2KkpDh5mVFKbzADciIYy7vRLI/dhNWxAAtuSTWm5UK5JhSHdjxql/upUyYNClLJ5OSBlpDaXdoSVd8jEkggApocuObE+HWMBed5T5ExQlTpksbJASpQfTQtpFcm8VzZie/tUyWBUTFFa2O4B8yHHWEbTi4rr+j4tf2Pp+GzTSkFQS6cABoUmXTNqOFDdkKmM7aLKEqUkKCsJIcNp+RBhPNvxKP+Wss2euv72elWGubINPGALgsM+ZNUVzAnehKhqcmSWApoX4w7UWhLPLfcqVWqYqY+BIQzFKQokCmI5UAyBNYOstisoS6pSOuM+pc+EH2js/MVNEwkGgBCV4XAdg7Fs+MRujswZq5gmFBSmvdhSsTVoVMHIyYM++JqDk6Lr0SiYm02pDqwpSE4iwFKPTjk0eyJAUyggNoTlx1rGgv3sNjVMMrDISEAlK1ISCzuUjE7BqvVyKVhdYb+NjlolzEJmYnWFJOYJO8cOEWeiXRbaZRD4k0fh084V2y1lIZxXdu61h32i7TS5solEkIOIbT59AMvtGNVMKjV+cZOzUG2cPDawygt0l9/hCmStIAZyeMPOz0lRnJFa790aT0bp5brjXKKVuCBnvH3iEtbgnfSHl/wBofZ6ebQrmIDsMhSJQba2b0ST0K7zTp/KfSLgmj8AB0z84rvD64LnoZIihMBXqOEBWdXm0HFPvC+VBRh4mYCBlkM6c6x6mQCah6fhMVyUbIpFqZgFCPSJNFbBpjAHMODHQVMUkg6UObaR0MgCCXKnWpWRPE0SPnjGrsV1dzJCHcuVExfIISAEgJAyAjy32phnpBuxRdNQ0TWtzTX2/KB5tpOgMQl2pTVSaVFIIA6ZbxLS5z8YBFqVNfHRJyGp48IpmWgHOoicuchNXHzg0YxZOIlAEjP5WPLJawsupOzo/q0SstucknX5lBcqUhejb2p+kFGLrBKUtZMtLua6AdYnelqVJS6kspNWoRzB3feGXZ+YhCVAFNGYk5vnWFHbO2kymIY4md6H6n9Ijm3Oi/wDGsLGV09sZawMeyd4qPDMecPpcxC3UlQLpYFJGdK8daUzj493jZHKtIZ3RfqpaszzBY/Y9YeXnaJqVGv7SWV5iVbT4d9XBrUvTWOsFjKhiAVjQxSpIJwnLIbWT5A8o8sXaVMxYxhMwo1SH3ZpyI5ND2VessEzkp7xskITrUgqSCDhBziSi8l+CjksKOmWBAliZbydMIQlYUoGoJLhJ0oz1qRA6O1spMtKZEtKcJ+kpqofiOIEcPCK7ytxn7c1EyYskkPLKQkMwSlLkAcXhNaE6CUUJTiZRoa5udefGOiPooxa/6Q/itpmltPbFUsAplgE7ySOg1gyR2y7wYETT9GFdA5UMwnaBQk1rnQZZx85lTDRJIU1Etz10jU2Ts5LQXUg73/SvpEfOUl9L+uPxUPLSAsN3YzccywckEvkKOMhGP7ZysS5ZLOEkZ8T81jXybMQNiY43K2j0NFDrihbbZaZpT3qUuCUg1A4vvy4QW2JF09mfuC7Jc0KEwOkNShrX44i+b2MlKcylFNcikqHnUjkYcL7pI2ZYDcAH4k58ool3qgHaoN+0pveNG0gylbszk7svNQklLqUDTAjTeXq/ARo7hu2VZJQnTVFa1UUoCkv+Vswd5P69eN/unDJJO9RcdBrFt0210AKUVEk7RNa6cuECVtGjNJ8F9/WVKZsw4g+zgA1BY4+tfhhRLlqJyJPCNVeN1pWtBWXYEAYgKU3B+UTQUyw0tDHz86wLxRmlJmbs3ZObMJVMaWk76q8PvFl43clJZJy9tYsvS/FA4VYgdxDHzhBab9HM7hAWTKVBIqvI93kczAVnlxKfajMIcANkOcMrnu3vCXfCMzx3PFuLZCVN6CZMvZT4xcJYAyMG/swEVKkH5WJ2FICmyqHkaV48Y6LZyCx5H0joZMwWiUNxMVW1KRmW3iFNr7QzU/hCeQfzgOVPVaCrGTSuefAwYoVjJd4SgaGBbRb0mIy5YTQU3ltWyi8ShnuimImQnCDpiPPKLU2VW4+sNUyfPIRclIAc5/KwaNYslr3pV0BgsLUUthUhOpap5boNlEfPlTBkudGxNkKbPalBQASpKMnY5CvtFF+TMakpP9THR8vKNNLmCB7Xc8uYcTMr+Ie41hVDdjfyf1oxE2wlOVYHlylHJJaNRa7CqXnVP8Qy66wot0kFPp+kO0BSG9gvWVLlJSzEjaAYud9IFkXuUfSpSmyejcjnCW7BiWzgONeHvBttseHCcTg0NG/OJUUNXYO2pbCVf3MD45HrGmstpkz04SoJUdDR+VWPQxibDIlhIKUJFMyHPiYutVulyw6jXcNfaF6Y19uuyXKkEkDZqV4XJG5h6gwpkX5JDYO8lb2wqR/Zip/laFV1duMNMRCdy6pb2jWXbflnWyihKFH8QSkp/uAcdYVRSC5N9JzTMbaRifJaHPXD9Q6PCeZYJpxGUsTBmpP5Zgxt0TMQcMQctx4wLbLHLWXUAFb6g9FBjGFMHMUQWmIUj+pBUPEV8ol3EtQouSP7gfAgRrp92LA2SJg40V/cM+oPOFk2ZgO0DLI1WcL6/UNlXi8GzUJhd0sB1TZSRvH33wwlS8Awy0qmKORUMCebqqochFlq7WSEAOcZ3pcv1LCM9be16XeTL7uta580DY8ng7MamRZ1gDGSTriSFDoaEDr0iq1XrLl0WoDgFPlwbE3TrGJvDtFOmhitTbhsjwEK6xqCba9O1klQYShM0dYYeBd4ydosWJ1YBL4Jy8HgeXK1MEuWbET0ZoeKFYKiyF66RtLjsgRIGe06vb2EZ67kGasIGZz4DUxtky2ZIajADUAfNIWb+GiDLktFRkGDygPWILHz4Pm+JDiydI2TyPoY6Cp42Vf0mm6nlHQUAyoUFCtQQIqkykocpzOcV3YypY4OPCDMPCKAKZy9+sciY45RNaYGnSHbaYboopfkm4l67YRlU+vzdEpc0vU16sPPOFgTMfJhvJ82EH2GxKUMw/8AM5HqPODkjYsNRP3NTXICJJtSdH5xWu5pxq4U2jEeAygdUmak1AbUhyRxaNmjUxim0fzDrSLkT1A5fOcCpuxZTiQpJ/mqT4NSOF2zgGCgOFa8yXrzjZoGLC5luDF4yd4LPekJ1YDgDuhhap5QplghX8OvDpq8CWWTiV3itch79YzlWxlERq2VFtCWPIw8stsTNSyqEVP3EBXpZACVAipql9TAAU36wnSg8m32EDDL01OXR4TzLQpRJNYqV8rHkFIxclRwltDX0EEWO8lyy6VEcvtkYCSqJBcajM3Fw9pJpBZwEsSUmhfek0ekP19swhJxATDufD1I06QluWwiXZUk0KmWX45DwaEd7f8AFJcNTPpCVsA/tnb2eoEIUJY/lDnxLt0hDarymTFOpSlHeok+uUDTU4EhZDg5MQ1a74qmWk/hb3gmLVAnOK1TUvn4QKJxKq1g+wXj3WctKqvUVHItGGorE8aD3iuYlQUygoPUYgRT48aOydrUhnQ3JvUAQL2lvKVPQlaVbaTkzEg/Yt5wL/QBZjCRUE8i0EyClWRA4Vfz9oGs1qAUlRAIo4IcEahuUaC2XDK+pKwgEOGqDuoS48Y2VaNQul2EpU/1c84bWW9piAxJbj94Si1Kl0JpoT9J5PURTaLyWSQDhG4Z+OcYBsZd/pBAVskt+J/H8XhBhm+HD041/qjJ3BdqZjrUTskMHzObk57shGt7snlr816vE3XwJXM+lT7iKsNDkP0joMl3aShWjJOetPTwjyCkA+d3cGK08X+eUGmZC1czAt94aLgsn1hjFsydWIFR+9ImEGPcMYxSqv2i6yTik0rvESCAxiSEAfHgms0d1XgFBleOo+4hiuwAsoNzjJSjhLihhvc/aDFpUZp0OjjcYDi+gTsJF3rSoql0UKlJFFDl7iCJE9Mw4SMC/wCE/wCk5Hlnzi/D3oxIolvpIyNX68qRG0XXiAxFzpk9OLPChBrfdgmJwTE4k5AmhHI6Rm70ueZZ5boBmJTu+oD+YcP4hTKNSm1Kk7M3aRkFajdiGvPOLZsnVPDzyI1Ea6CfIJqypTnOItH0K8uycu0F0NLmHhsqPEAUPERibysSpExUtYZScxQ+YiqlZrBCiItHpmRArg2az1oMuew99OQjQmvIVPkIBeNZ2IsX1zf8gypkVH0EK2ax5fc/ZSjq3AUEZK8ZGJTPQVPzl6w9t0/GtR0yHIRmJ06pUcyfggIy0FS1vL7sJcO4fTX1iqQuuTRCz2tonNDlxQwyAwhdnCqihiUlJBjrMCajKDO5o5NIF0boWcCgCpKeJIEBz7BJP0pU/AkesQ70aOeceKmk5mm4QthKkWJCOPDP8ot/ajkkZb6/lELVPCACxL5ZecRu+1YpgBAY0bjp6RgnCyrmq38SaeJh3YuyiWBWt+CPvr0h5dnZtagCshI0FCfsI0Mq4pQSGxJUNUqIPiIF2CxLZbpMtIaWUh9A55kZ+phpZrDKmJYVOrkhXiGjyVaJqVFKT3jZhYCVdFJdJ6gR5ZrzQpZSrEmZuUz8sSAzQEgHLkTEJUkF0hKmC23HJSa+KesdBdrWrApq7Jz5HWOhjH//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7125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Typical Crime</a:t>
            </a:r>
            <a:endParaRPr lang="en-GB" dirty="0"/>
          </a:p>
        </p:txBody>
      </p:sp>
      <p:grpSp>
        <p:nvGrpSpPr>
          <p:cNvPr id="12" name="Group 11"/>
          <p:cNvGrpSpPr/>
          <p:nvPr/>
        </p:nvGrpSpPr>
        <p:grpSpPr>
          <a:xfrm>
            <a:off x="5973834" y="1628800"/>
            <a:ext cx="2846638" cy="1584176"/>
            <a:chOff x="5973834" y="1628800"/>
            <a:chExt cx="2846638" cy="1584176"/>
          </a:xfrm>
        </p:grpSpPr>
        <p:sp>
          <p:nvSpPr>
            <p:cNvPr id="4" name="Flowchart: Magnetic Disk 3"/>
            <p:cNvSpPr/>
            <p:nvPr/>
          </p:nvSpPr>
          <p:spPr>
            <a:xfrm>
              <a:off x="7308304" y="1628800"/>
              <a:ext cx="1512168" cy="158417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Custody System</a:t>
              </a:r>
              <a:endParaRPr lang="en-GB" dirty="0"/>
            </a:p>
          </p:txBody>
        </p:sp>
        <p:grpSp>
          <p:nvGrpSpPr>
            <p:cNvPr id="8" name="Group 7"/>
            <p:cNvGrpSpPr/>
            <p:nvPr/>
          </p:nvGrpSpPr>
          <p:grpSpPr>
            <a:xfrm>
              <a:off x="5973834" y="2085986"/>
              <a:ext cx="1226233" cy="334901"/>
              <a:chOff x="5973834" y="1700808"/>
              <a:chExt cx="1226233" cy="334901"/>
            </a:xfrm>
          </p:grpSpPr>
          <p:sp>
            <p:nvSpPr>
              <p:cNvPr id="9" name="Right Arrow 8"/>
              <p:cNvSpPr/>
              <p:nvPr/>
            </p:nvSpPr>
            <p:spPr>
              <a:xfrm>
                <a:off x="6119566" y="1916832"/>
                <a:ext cx="972714" cy="118877"/>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5973834" y="1700808"/>
                <a:ext cx="1226233" cy="276999"/>
              </a:xfrm>
              <a:prstGeom prst="rect">
                <a:avLst/>
              </a:prstGeom>
              <a:noFill/>
            </p:spPr>
            <p:txBody>
              <a:bodyPr wrap="none" rtlCol="0">
                <a:spAutoFit/>
              </a:bodyPr>
              <a:lstStyle/>
              <a:p>
                <a:r>
                  <a:rPr lang="en-GB" sz="1200" b="1" dirty="0" smtClean="0"/>
                  <a:t>System Updated</a:t>
                </a:r>
                <a:endParaRPr lang="en-GB" sz="1200" b="1" dirty="0"/>
              </a:p>
            </p:txBody>
          </p:sp>
        </p:grpSp>
      </p:grpSp>
      <p:grpSp>
        <p:nvGrpSpPr>
          <p:cNvPr id="13" name="Group 12"/>
          <p:cNvGrpSpPr/>
          <p:nvPr/>
        </p:nvGrpSpPr>
        <p:grpSpPr>
          <a:xfrm>
            <a:off x="5938055" y="4293096"/>
            <a:ext cx="2882417" cy="1584176"/>
            <a:chOff x="5938055" y="4293096"/>
            <a:chExt cx="2882417" cy="1584176"/>
          </a:xfrm>
        </p:grpSpPr>
        <p:sp>
          <p:nvSpPr>
            <p:cNvPr id="14" name="Flowchart: Magnetic Disk 13"/>
            <p:cNvSpPr/>
            <p:nvPr/>
          </p:nvSpPr>
          <p:spPr>
            <a:xfrm>
              <a:off x="7308304" y="4293096"/>
              <a:ext cx="1512168" cy="158417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r>
                <a:rPr lang="en-GB" dirty="0" smtClean="0"/>
                <a:t>Crime </a:t>
              </a:r>
              <a:r>
                <a:rPr lang="en-GB" dirty="0" err="1" smtClean="0"/>
                <a:t>Nominals</a:t>
              </a:r>
              <a:r>
                <a:rPr lang="en-GB" dirty="0" smtClean="0"/>
                <a:t> System</a:t>
              </a:r>
              <a:endParaRPr lang="en-GB" dirty="0"/>
            </a:p>
          </p:txBody>
        </p:sp>
        <p:grpSp>
          <p:nvGrpSpPr>
            <p:cNvPr id="10" name="Group 9"/>
            <p:cNvGrpSpPr/>
            <p:nvPr/>
          </p:nvGrpSpPr>
          <p:grpSpPr>
            <a:xfrm>
              <a:off x="5938055" y="4880193"/>
              <a:ext cx="1226233" cy="323868"/>
              <a:chOff x="5938055" y="3872081"/>
              <a:chExt cx="1226233" cy="323868"/>
            </a:xfrm>
          </p:grpSpPr>
          <p:sp>
            <p:nvSpPr>
              <p:cNvPr id="16" name="Right Arrow 15"/>
              <p:cNvSpPr/>
              <p:nvPr/>
            </p:nvSpPr>
            <p:spPr>
              <a:xfrm>
                <a:off x="6084168" y="4077072"/>
                <a:ext cx="972714" cy="118877"/>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5938055" y="3872081"/>
                <a:ext cx="1226233" cy="276999"/>
              </a:xfrm>
              <a:prstGeom prst="rect">
                <a:avLst/>
              </a:prstGeom>
              <a:noFill/>
            </p:spPr>
            <p:txBody>
              <a:bodyPr wrap="none" rtlCol="0">
                <a:spAutoFit/>
              </a:bodyPr>
              <a:lstStyle/>
              <a:p>
                <a:r>
                  <a:rPr lang="en-GB" sz="1200" b="1" dirty="0" smtClean="0"/>
                  <a:t>System Updated</a:t>
                </a:r>
                <a:endParaRPr lang="en-GB" sz="1200" b="1" dirty="0"/>
              </a:p>
            </p:txBody>
          </p:sp>
        </p:grpSp>
      </p:grpSp>
      <p:sp>
        <p:nvSpPr>
          <p:cNvPr id="28" name="AutoShape 6" descr="data:image/jpeg;base64,/9j/4AAQSkZJRgABAQAAAQABAAD/2wCEAAkGBhQSERUUExQWFRUWGBoYGBcXGBcZGhodGR8XGhoXHBkdHCYeGhojGhgXHy8gIycpLCwsFyAxNTAqNSYrLCkBCQoKDgwOGg8PGiocHyQqKSkpKSosNikpKSwpNSk2LCksKTYpLCwpKSwsKSwpKSwpLCwpLDYpKSwpKSkpLCksLP/AABEIAL8BCAMBIgACEQEDEQH/xAAbAAACAwEBAQAAAAAAAAAAAAAEBQIDBgABB//EAEQQAAECAwUFBwIDBgMHBQAAAAECEQADIQQFEjFBIlFhcYEGE5GhscHwMtFC4fEUI1JicpIHgsIVJDM0c6KyQ1OTo9L/xAAYAQADAQEAAAAAAAAAAAAAAAABAgMABP/EACIRAAICAwEBAAIDAQAAAAAAAAABAhESITEDQVFhEyIycf/aAAwDAQACEQMRAD8A+UKQQp9N8HWGcAoHXxfg0DygopKdc4tlWZTgee6ARPsVovyVaJFmEmgl4ypORBTLCWbdt0i3/DG88NotNnP8RWkcQSD5NGV7CWYiXNKi5AUPHC3/AIxXd96fs16JmPTGnF/SsJf1groT7tHQqvXtDLlSDOSUzAMgFJq9PKMJau29sm4cCpckKOhDjiXq1IbKgn02daUoDqISN5yhHePbazymqV78NWG/dGCvztHOtEtEsrKlIJxKDJB3U5QpKQwGDCW2i74vtC5GNleH+IMxR/cAITk6gCSa1D8GzhLbO0U+YDjmrPB2HgGhahOEAqFDrEDPAyrCjUEImBiTFaVGumkcqe6SdcoFMwmvDlGMHSTRiORixwGenP2gT9pUSAlv1iZmEVWeW777oDMdaLaEna3vTziibPBwlIxJrXkzg+ML7wtCSWUKaMW11pv9ICs9oRi2EkkCjKJGQd3b4d0K2NVjm1qM0sNkBJyGRqcn4s8K7MT3m0UsPrUtwACn6XAoqhD74tum2EhbbJxHLPStecUXlawSSU02QQgYfpfEdz6CmphUGkugDOZigo4EEAkEVBJZgTUloOJlmUH2lkkmrNo241q45QptU9AnPJfCCcJUA5cVxDXUQcmYEhKVsAMnp6QzQIjGzoTRmpXyr6xaFJNEkg6kQLJQo1CgE1Zk6eEGWafUtiy3MPWJtUVQP3ZfEEq+lvzyjYXWmwpRKCggzCEguColRAfRszGaSST9Kq7zy4RdZJZ76UMNO8l1J/mGkFMEkb9MtKfolanIIAp19o9KlnJAHNX2TE7RNUmW6WBc5h9ScukZC0ds1/z/APYP9JihE08yTMOqByST6q9oqVYVarV0CR7e8Ze39olpVh2jQGq16gFmBA1gC1XyrucbIfGU1GLQHUnfG2E2C7PLyUtzuMw+jwo7YSUy7KcICcS0igHE+0Zvspf0+bbZUtZTgJUSEpSAcKVEVA3gRqu3IP7OkBqzB5BUYy6fP0WcEFTktkIqY6D3gg2dQfa9YipYbU/OcTKsHVIJBdPkeO+OglSgQrPX0joZWBtClaMiThMXy56WehOsKsKm3jzi+wzQC7RVo5j6b2Elf7vMV/EogcgB7kxlu0gaeeKEHyb2jd9j7NhscsbwVf3E+0YntYlpqDvl+ilCCZ8CxbTMCVZApq1AT+J+oMWS2VmWLavCi6Z1Cg8x7+3nDERFumXilKIVKQBLfUl+LfpHBT9coHROAzPkYslWlJIHykMgMOWgqCxUhBy4fr6xRaJQSQkZgV5nPwyj1CjJAmEOFAkAeXm0UpVMWCsS3FS5UOsaL0BqmcURdZ7M+ZgSXMmKLJQH4OfQRKZPnIVgKQkkONkv5mNaDTDzYw4qXETsqQS6gCACfD82pFcqzOgKmWgockMEgebRXKQqWtaXKgXDqL5HMDTKA2ZK2AXrYSt1Z/N0JUWZQWAMjTLLjH0yVd6DZWK0iYahP9VQOZAHhGWXJOIKAqC7getICeqY1fUBXcjC4YsToXFY8tdhc0T1f58MNCHNTXjAywXNRCJ7HktbEKpCZZOJgQxqd75NrsmkRNimLSpWEuWwggORvL8Dy5QReKEGYBMJCdlykV/9Xhyg+SUGW6VWhaGdxhFE5gFvT3MO2yaq9iOzWpaWSFEMoApbJyEkAvvjSy1uNTxrGdnGWVPKx5ofHm+NNc40Ep2OcCYYbLEM7sanXi0X3UCbTJGGneIrr9QgNJU7FJHWGFyJP7VJDD/iJq8J9HfDdWw/uR19FGPmU2XWPpdvIEkEuzEls2wqyyjB2eZZSWHfqbhLT94syIFfI/fK4N6CB7XKezJG+Ys+CUCNFNs8qYucvuppwKIV+8QA4H/TcZQJb5skSZX7pRSSsgGYXFQDUJD5CCYS9grMReCNwTMP/YR7xse3amlyhvUfIfnCbsPeEqZbCmXZwghCyV45ijoGYnDV90N+3KArugXYBaidANkePCMwx/0YpUwV+c4HXOABdjnk0ezksogUzblmNIlZEhitQqmgHE/ichiRu4wqVDN26KRNxBQS9BRhm48tfCPY9FuSApNC5PA5HIB2I8o6NROxNKsZAc7nrFSUsTDyysqWnigQoFndQSBmW82h1KwuJ9vuSTgkS0/wy0A/2iPn/bNDLln/AKg8Ck+8afsjjJWtRcmhBxbIDCmjndoBGf7co+jgtY8QD7QbJyM1ZppSoEfHhn+1qdgvE+4eUJkmCrPPS7KUA7Zno8CS+h85Voby5DgFSgCdCD9omqQkBwoFiPwnfHl6XpJMzClacKQlIIrkI8ReskSJu261BKQGOTuo5cBE6ZWx7P25SUkkpDBLJc1q2esU9ylpbYiAVDQE0UKh4t7PXrKUoAKJUlBWEsQ5SGo+ZrF1gu1U1KVE4SFE1B19M4APh5Y0BB2UzAVIUUksHDZjwjrVL7yehJlrWrbbaAcZ7tKwfbJGK0BCQcCUYAWJH0nWCpF3mUZk01wy1BIDviWwLDkD4wEF9EV4hBkJ2EgBRotahlq4HlDGfJKjMWJKCEK2iVK/FkwxViEu5DPk4VEoqc0k5gcoY3rLMqzYQ6lTJjlq0FA46HxjfAroIkuoFkAkyCz61G/dlCG8bYcSCEpSQrRLA8CNesF3reabOZYWlRKkSlUYNgUS1WjPWm+UKShkrxBZJdmaja5vi8YamBfgc2i2KXhxhILfhSAA/IQOlDk8B6aRGRahMRiTiZyK0rT7xYQDmr5uhF0q3oz9+DEugzweZmNBqLvmJQJX75NKgFLPtP8Aio+7hAN7pIVR32W/+yDrLeKe6PeKm94kEEucziw0fplDu6RB1kxR+ymXMwqDEKl7sioEZcI0Pdggji8Z5E1Sl4lElWJDk50P5RoZYYHV6wJj+dUTTLYk1rn8aGVwIH7VIp+MHyJhYKv5w17OI/3qVTUl33JUYT6O+M118/8ALH+hX/gqPmdgWAWepPuGj6dfBSLPtqwpKWKmJZw2QqcxGFl3fYQpJNsU4q3cKqxB38osyKKl2da12qYMOGXMmAvic03ANrvii8VvZpJauBRp/WR7RorOqyBM9ItCj3qjMUO5VQKoQNoPzzhdajYO7QDapgQgYHEkl6lVeNYwRZ/hckG2TFD/ANkltzrQ49Yd9srTimsSMKAcnBcgOjiaO43NF3YqzWJM2aqyzpkxRQygpGAAYgXBYVdvGEt/KmhZSV4u7cUKyQAosHVU1Y0MEMO2ILeopOJVSp833ZimTQqnWtRwpd0g5A4XcAZ08IKtazjKs6FRply6jpAQkthdLmvhvbSu+Do0v0VS8yA2Jvwh+JJLmtDRtY6K5SMJIIoHJah5DxFI8jNCDeVdikhgukEWa7GUDiNC9M6Vh0iWncD0/ODrvusziUywkKbVwKsGpzieTYItJq+DXs9bxJSpM5X1BJBaup2mffn6Qj7cEKQFAgjG7ioqlUNrxsU6XKONOF1ByC4GEFLEjIMx65Rl73I7hYGQmAhq5gw0ZO6Z0evnDHKDECTE2cGKxpyiwZxU4k6ZGwK2esFvFNhsS9o4FM7uxi7uzuMAuTkLImIbOo8QftDiVOVrigedcE+SuUqZKUkFYbLzY0pvh0AjQB/6jEp9NbXASRalAlyqvExcq2LYspXifvDaz3SlUpaillJYgBbht+dIXqsYzp/8iYShcpHn7eQPqW/MxVNtqioMpVN5MepsyXqQP8yY8nS5aaOoqZwBhIpU16RqNnIU35OKpg2irZFS51O+FxMObRdinxrlqYDeBStd8P7qu+71y2ClicqmFbeIptDMUrF06QbsSXPNHcNqJijmciENTIZHn0gpSaZ1ENb3s0qWiWmWkBQcLIxVyYscqvSFhBxMATplmdTHPL/RdcF1okOrFhCstWIKXLhtamBnnuSFu7bZKQAA+YPPy1hrNkKSKgjpA6rMlWgfjBUhZQsAKO8IIDnEkmYTVWHUJyA3coaYWbTkRxMRThAbXyixUo5qFMhWM2MlR4lLHnnDXswHtSKZBZf/ACLhdZ0hRIUQgJDknxbOpNY0fY67kd8ZmMLSgVb+YEVfVngfQtaNHe1yrnIlpSzAhSsW5hwYR88t/YG2JmOJQWNqqFy1Z8MT+UfWv9sylGrPuUA/2im1W5KQ4lJB5H2ixE+Q2xZk2jCpJChJlhjssSguC4pCm1ScVk/qns45IH+qNz2zsSJsvHMzTUKauf000L9DXfGWKJJs6UCY5TMKykJW/wCBqkN+DzhW62PCDnSXQr/CeW1otHCWB/3j/wDMMO25/wB54BCX8VExH/D2XLlrnKExJMwJGGoUGKuASdcusUdsJgNqXn9KKvwHCNdqzYuMmmZmdKxHLI9PD1iu1pNFAVLjPTdvfWDJkzqx9IFmrd9HjWZqwSdKTU5liC+eWg1MdFwLBRSNGrnkco6GJtGrRNMaPsfK21HkMhqXPkPOMwibyjU9jbxlpxoNFmqSWbIBn0OsTj0kaO2EYC++PnPaywpRZ5uEAOsHxbwEfQ7clkgZVeMF2vmfuVuCUroGbZU7j/KW6dYsN8MCkPlkBDe6rMGKlMf4QdYSoTkI1NyWMGW7bRLJ18t0CbpA843I0fZqz4VFam5s/QPpB19yJM0VSkKfNIAP2MKZdrMmQFEYnrqANMs4Vp7RlSVKKaJzwgjOmvSObbdo740lTCe1N9GbO2SQkJDjKusKZNrVMdKSKByTp+cVW0d6glBOKiimhZNQXPTzg+YEyJCQhLTFCpV0f9IoRUfwMOyd/wBoRN7tBIStJK6A0SCxyfOjcYJtUrbUePCFFhtM2StKtl5iG4bRAL5Nv8Ib2xB7wskkFi45ZRnwl6RK5gAFXgBSv3hIBLBgxAqaVfRiRBk2UtWSCOZGXjAVh21qSQC5zL9NOcNBE0th9qkT1IKSFktlssRsuzCoesZO13h3NplMKy218aDmY01pWhBYpDKoMKjp+o8Iy9lmA2lcxSAsI+kK+knJyPxcsoqOaxV6ftJUpkgUGy40FR5ROxziklIFaA74QWvtPNUoq2U8AhIHQaQzua1TFFbBJW0tRJYMCC9Occ8otbOiDukEX2FJLguDofvlCyyT8Tg5iNGRhWrHOxAOyadKwjttmAmJKUl1KOJsmIduevSETtUUlGjwnRusD2qeUjKj7/bpF8xRFC4rEJ9mdqjQ5Zwy/ZOS0D3P2uXZpilSygksDiSlWT0BUCU9G0jZ3T/iEsIJm2aSvFUlKe7KhUBThwWqMo+W2+URMWWbaJypnGguO8AuXgKXUCSTQCpLNwDnSKS0tEoR3Ru5naqwzPqRPkHeMMxPg7+QiiZfctv3NrlqG5WKWrkUzAE+BjL24AUhYAAOPzOETKvzRprdfRUgghMwUokg60yjM3rZksZuyAS2AGoJBBpkC6SWfUQAieELxEFsnGY4tqIha70E1QB2Al8Ro5yp84w6JSVaCLutUxCgUqMsHUn4BF9qvIzV4iskkAPvYAe0Zqdeyseydl9deb1ii1XqtSnBIGgh8WBa2zUJVFai/P8AWIWKdiQCqjh6aPFhRTf79ImOUzfpO8g7uNY6JTU0yah65x0axaNIi7VHQ+kWpu5YIIBccRDSZaQCAMzxaKLbegGyhirVnJfiNIAlJEzedoSkAsQAwCq03Bi4HAGIIvCZNUJeEID1whVGrmTANpvRQDB8RajGoMGWBHdnGtSlLOjlhw4njDK2AEF1FypUuVxKkB/EGvg8EyJYQhTFGJRySAkJApQDWj+EX2m8gx8oytunKQoqSX3+8GUbVFINRdjyYUiVgJdPGFS5qEIUgBJxhiQQ4GeUASr2dgajdr+ceXjaHQVJBoNW5c9YmoO6L5qim6rahNpGI7O0OpDB+EPbfbcRppGDXMfhwhxZbQJkmYSdpKDTyeLS8/pGM9DtPaQIT9CetetQaZZbzGykWeURSSCWBKSzpcUxBP0ng9I+V3LebqZSEqAAdah9IFKDXTR40li7XplLSPqScwg4W9n4QlO6oZ4tXZq7xsaUy1qMtKWScqe7xmCtJQkHEFABy6quQ5d90PbztoXKSEgtMUkAnMgkF/CIWiyES0oSpAAzJAJUamp3B8oKdEqM/eEmUzpD0OZf14+kZ661nEuunvGnt8oAgKKWUQCU7iQDTk8LrbZpKJijJCgkgCvn5w9mQDOTlWvKGVptplWhw7BLKALOKU8vKAZMvFMSN5EE3qh5p4/cQkulIDwW+WE40rCnqEjME7w1DF1lvrukFZ+quEH+I5dPtGVSoy1UDuNYsC1KUCroBkBrCLzsq/QcWe3EJqX5+vi5jkW9LuQ3L7QpmTqgaVMed71i7SIDe0hJFCG4j9fghpI7NyhLEyWXWUBwCku7E0IoX+0Zyy2lzhp18xHTZD6JPSItU6Gt9QVbZm0QXS1GIbyMDy05wPabRtEDRgOADCI2ucoJOFgN+o5RsQr03shaJgJwgV1PtFpudEwbQY6EZ/n1gexymbfDUWoAMIdKiUpNszVs7MzUq2QVp3pHqNIBTdSwtIWlgTkXHSNhJvEpWFDTTeNYpvS0mbNJCGDuKvoN0FyYYuwSzygAxowYdIsCY8WluEWFFNYkUKpiaHkfePY5aNk8jHRts1pD5VuCljErCQ7qD5esLbffYS6RU6Ky6741wuaSD9ANGqVKpFps8uWklKEhhohI9YYhiZ655JSgLX9SvpB0G/mYnPtT6/PjRRNthK674GmTMvm/51h6MkSmz/nzpFE1RVz04xVNUS7Z+sUi20rkIIwAuyArByGogzMkHI08YjPAXUHI18qx0sV5xjGbtsooUQfwlj9xFCZhB8fOh9Ye3xKQpAmZKFFEUcaddIQqMVWwEu8aLpUyubQNF0tUZmNd2evEFSZcyYyA6kk1AUBToYeKtJWWQtK21CVD1hX2BuEzFKmrBwJDJcUKjnzYeZEbn/Z4ySkV3RzyexkjIWqzzVEVTQvV/TWBrVZlhLqII4Bo2M+yEFiCG0yiifYUrThKaO8LlQTHXZLecjnBMyVitB3MPKG6BY5RYkpmJd3CzXg1Gheu1Su9KpZJGHMghzXIGrZQJPdjx4A2xIxneGHzxitBzPSPNSdTUvviOLIczFo8FfSlatrp5kiLsOEDjAomHE4DsOgyqdd9IkieVqJOWghgHLnMoEZg+8Ne+o78fnGM7MW6h19YaomHAeTQskYqWt1njBJqOGcAYv3nAjzaD0+0YQHmqISWzZvGnqYkFsOVIqti2TXn5iOAYJ8TGFPJ8wgP18M+kEWKfiT6QJPLp8fMRXds1kt8rGa0MnTGa0N+LyjsO9XLP7R0tAA2mcx7Olp0Z/mjxIsVnEynbLhx+dY6I6FwQz+8dDANQe0qD9PeL/pBigX73uJIlqSwqVGubNEJ3amWgOJUwgalkiApV7JnIWpEsSxiZxUnWpjJEyKZjr6+8RWYElLIXwPz7QXrTf8AnDgBZyakjMQsvTUpLKNCOesNJ0gkmFV7ySjAcJIqIyCWXUQHBOcMJSM/nWE9mmuQySHhxNmBCCo6B4LACWG1KUMKQOLB/WnjA18XWQcWhZw2Fjv3MeEMOz8nZbx4/N0OrTdyJqRLWWCmqNK8Y10bp88nSWNMvnlG7uebLKO77tCSFOFBNSCMn3DdDCV2KkpDh5mVFKbzADciIYy7vRLI/dhNWxAAtuSTWm5UK5JhSHdjxql/upUyYNClLJ5OSBlpDaXdoSVd8jEkggApocuObE+HWMBed5T5ExQlTpksbJASpQfTQtpFcm8VzZie/tUyWBUTFFa2O4B8yHHWEbTi4rr+j4tf2Pp+GzTSkFQS6cABoUmXTNqOFDdkKmM7aLKEqUkKCsJIcNp+RBhPNvxKP+Wss2euv72elWGubINPGALgsM+ZNUVzAnehKhqcmSWApoX4w7UWhLPLfcqVWqYqY+BIQzFKQokCmI5UAyBNYOstisoS6pSOuM+pc+EH2js/MVNEwkGgBCV4XAdg7Fs+MRujswZq5gmFBSmvdhSsTVoVMHIyYM++JqDk6Lr0SiYm02pDqwpSE4iwFKPTjk0eyJAUyggNoTlx1rGgv3sNjVMMrDISEAlK1ISCzuUjE7BqvVyKVhdYb+NjlolzEJmYnWFJOYJO8cOEWeiXRbaZRD4k0fh084V2y1lIZxXdu61h32i7TS5solEkIOIbT59AMvtGNVMKjV+cZOzUG2cPDawygt0l9/hCmStIAZyeMPOz0lRnJFa790aT0bp5brjXKKVuCBnvH3iEtbgnfSHl/wBofZ6ebQrmIDsMhSJQba2b0ST0K7zTp/KfSLgmj8AB0z84rvD64LnoZIihMBXqOEBWdXm0HFPvC+VBRh4mYCBlkM6c6x6mQCah6fhMVyUbIpFqZgFCPSJNFbBpjAHMODHQVMUkg6UObaR0MgCCXKnWpWRPE0SPnjGrsV1dzJCHcuVExfIISAEgJAyAjy32phnpBuxRdNQ0TWtzTX2/KB5tpOgMQl2pTVSaVFIIA6ZbxLS5z8YBFqVNfHRJyGp48IpmWgHOoicuchNXHzg0YxZOIlAEjP5WPLJawsupOzo/q0SstucknX5lBcqUhejb2p+kFGLrBKUtZMtLua6AdYnelqVJS6kspNWoRzB3feGXZ+YhCVAFNGYk5vnWFHbO2kymIY4md6H6n9Ijm3Oi/wDGsLGV09sZawMeyd4qPDMecPpcxC3UlQLpYFJGdK8daUzj493jZHKtIZ3RfqpaszzBY/Y9YeXnaJqVGv7SWV5iVbT4d9XBrUvTWOsFjKhiAVjQxSpIJwnLIbWT5A8o8sXaVMxYxhMwo1SH3ZpyI5ND2VessEzkp7xskITrUgqSCDhBziSi8l+CjksKOmWBAliZbydMIQlYUoGoJLhJ0oz1qRA6O1spMtKZEtKcJ+kpqofiOIEcPCK7ytxn7c1EyYskkPLKQkMwSlLkAcXhNaE6CUUJTiZRoa5udefGOiPooxa/6Q/itpmltPbFUsAplgE7ySOg1gyR2y7wYETT9GFdA5UMwnaBQk1rnQZZx85lTDRJIU1Etz10jU2Ts5LQXUg73/SvpEfOUl9L+uPxUPLSAsN3YzccywckEvkKOMhGP7ZysS5ZLOEkZ8T81jXybMQNiY43K2j0NFDrihbbZaZpT3qUuCUg1A4vvy4QW2JF09mfuC7Jc0KEwOkNShrX44i+b2MlKcylFNcikqHnUjkYcL7pI2ZYDcAH4k58ool3qgHaoN+0pveNG0gylbszk7svNQklLqUDTAjTeXq/ARo7hu2VZJQnTVFa1UUoCkv+Vswd5P69eN/unDJJO9RcdBrFt0210AKUVEk7RNa6cuECVtGjNJ8F9/WVKZsw4g+zgA1BY4+tfhhRLlqJyJPCNVeN1pWtBWXYEAYgKU3B+UTQUyw0tDHz86wLxRmlJmbs3ZObMJVMaWk76q8PvFl43clJZJy9tYsvS/FA4VYgdxDHzhBab9HM7hAWTKVBIqvI93kczAVnlxKfajMIcANkOcMrnu3vCXfCMzx3PFuLZCVN6CZMvZT4xcJYAyMG/swEVKkH5WJ2FICmyqHkaV48Y6LZyCx5H0joZMwWiUNxMVW1KRmW3iFNr7QzU/hCeQfzgOVPVaCrGTSuefAwYoVjJd4SgaGBbRb0mIy5YTQU3ltWyi8ShnuimImQnCDpiPPKLU2VW4+sNUyfPIRclIAc5/KwaNYslr3pV0BgsLUUthUhOpap5boNlEfPlTBkudGxNkKbPalBQASpKMnY5CvtFF+TMakpP9THR8vKNNLmCB7Xc8uYcTMr+Ie41hVDdjfyf1oxE2wlOVYHlylHJJaNRa7CqXnVP8Qy66wot0kFPp+kO0BSG9gvWVLlJSzEjaAYud9IFkXuUfSpSmyejcjnCW7BiWzgONeHvBttseHCcTg0NG/OJUUNXYO2pbCVf3MD45HrGmstpkz04SoJUdDR+VWPQxibDIlhIKUJFMyHPiYutVulyw6jXcNfaF6Y19uuyXKkEkDZqV4XJG5h6gwpkX5JDYO8lb2wqR/Zip/laFV1duMNMRCdy6pb2jWXbflnWyihKFH8QSkp/uAcdYVRSC5N9JzTMbaRifJaHPXD9Q6PCeZYJpxGUsTBmpP5Zgxt0TMQcMQctx4wLbLHLWXUAFb6g9FBjGFMHMUQWmIUj+pBUPEV8ol3EtQouSP7gfAgRrp92LA2SJg40V/cM+oPOFk2ZgO0DLI1WcL6/UNlXi8GzUJhd0sB1TZSRvH33wwlS8Awy0qmKORUMCebqqochFlq7WSEAOcZ3pcv1LCM9be16XeTL7uta580DY8ng7MamRZ1gDGSTriSFDoaEDr0iq1XrLl0WoDgFPlwbE3TrGJvDtFOmhitTbhsjwEK6xqCba9O1klQYShM0dYYeBd4ydosWJ1YBL4Jy8HgeXK1MEuWbET0ZoeKFYKiyF66RtLjsgRIGe06vb2EZ67kGasIGZz4DUxtky2ZIajADUAfNIWb+GiDLktFRkGDygPWILHz4Pm+JDiydI2TyPoY6Cp42Vf0mm6nlHQUAyoUFCtQQIqkykocpzOcV3YypY4OPCDMPCKAKZy9+sciY45RNaYGnSHbaYboopfkm4l67YRlU+vzdEpc0vU16sPPOFgTMfJhvJ82EH2GxKUMw/8AM5HqPODkjYsNRP3NTXICJJtSdH5xWu5pxq4U2jEeAygdUmak1AbUhyRxaNmjUxim0fzDrSLkT1A5fOcCpuxZTiQpJ/mqT4NSOF2zgGCgOFa8yXrzjZoGLC5luDF4yd4LPekJ1YDgDuhhap5QplghX8OvDpq8CWWTiV3itch79YzlWxlERq2VFtCWPIw8stsTNSyqEVP3EBXpZACVAipql9TAAU36wnSg8m32EDDL01OXR4TzLQpRJNYqV8rHkFIxclRwltDX0EEWO8lyy6VEcvtkYCSqJBcajM3Fw9pJpBZwEsSUmhfek0ekP19swhJxATDufD1I06QluWwiXZUk0KmWX45DwaEd7f8AFJcNTPpCVsA/tnb2eoEIUJY/lDnxLt0hDarymTFOpSlHeok+uUDTU4EhZDg5MQ1a74qmWk/hb3gmLVAnOK1TUvn4QKJxKq1g+wXj3WctKqvUVHItGGorE8aD3iuYlQUygoPUYgRT48aOydrUhnQ3JvUAQL2lvKVPQlaVbaTkzEg/Yt5wL/QBZjCRUE8i0EyClWRA4Vfz9oGs1qAUlRAIo4IcEahuUaC2XDK+pKwgEOGqDuoS48Y2VaNQul2EpU/1c84bWW9piAxJbj94Si1Kl0JpoT9J5PURTaLyWSQDhG4Z+OcYBsZd/pBAVskt+J/H8XhBhm+HD041/qjJ3BdqZjrUTskMHzObk57shGt7snlr816vE3XwJXM+lT7iKsNDkP0joMl3aShWjJOetPTwjyCkA+d3cGK08X+eUGmZC1czAt94aLgsn1hjFsydWIFR+9ImEGPcMYxSqv2i6yTik0rvESCAxiSEAfHgms0d1XgFBleOo+4hiuwAsoNzjJSjhLihhvc/aDFpUZp0OjjcYDi+gTsJF3rSoql0UKlJFFDl7iCJE9Mw4SMC/wCE/wCk5Hlnzi/D3oxIolvpIyNX68qRG0XXiAxFzpk9OLPChBrfdgmJwTE4k5AmhHI6Rm70ueZZ5boBmJTu+oD+YcP4hTKNSm1Kk7M3aRkFajdiGvPOLZsnVPDzyI1Ea6CfIJqypTnOItH0K8uycu0F0NLmHhsqPEAUPERibysSpExUtYZScxQ+YiqlZrBCiItHpmRArg2az1oMuew99OQjQmvIVPkIBeNZ2IsX1zf8gypkVH0EK2ax5fc/ZSjq3AUEZK8ZGJTPQVPzl6w9t0/GtR0yHIRmJ06pUcyfggIy0FS1vL7sJcO4fTX1iqQuuTRCz2tonNDlxQwyAwhdnCqihiUlJBjrMCajKDO5o5NIF0boWcCgCpKeJIEBz7BJP0pU/AkesQ70aOeceKmk5mm4QthKkWJCOPDP8ot/ajkkZb6/lELVPCACxL5ZecRu+1YpgBAY0bjp6RgnCyrmq38SaeJh3YuyiWBWt+CPvr0h5dnZtagCshI0FCfsI0Mq4pQSGxJUNUqIPiIF2CxLZbpMtIaWUh9A55kZ+phpZrDKmJYVOrkhXiGjyVaJqVFKT3jZhYCVdFJdJ6gR5ZrzQpZSrEmZuUz8sSAzQEgHLkTEJUkF0hKmC23HJSa+KesdBdrWrApq7Jz5HWOhjH//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6" name="Group 5"/>
          <p:cNvGrpSpPr/>
          <p:nvPr/>
        </p:nvGrpSpPr>
        <p:grpSpPr>
          <a:xfrm>
            <a:off x="2468528" y="1799041"/>
            <a:ext cx="3505306" cy="1478343"/>
            <a:chOff x="2468528" y="1799041"/>
            <a:chExt cx="3505306" cy="1478343"/>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8812" y="1799041"/>
              <a:ext cx="2025022" cy="1478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2468528" y="2224485"/>
              <a:ext cx="1815440" cy="646331"/>
            </a:xfrm>
            <a:prstGeom prst="rect">
              <a:avLst/>
            </a:prstGeom>
            <a:noFill/>
          </p:spPr>
          <p:txBody>
            <a:bodyPr wrap="square" rtlCol="0">
              <a:spAutoFit/>
            </a:bodyPr>
            <a:lstStyle/>
            <a:p>
              <a:pPr algn="ctr"/>
              <a:r>
                <a:rPr lang="en-GB" dirty="0" smtClean="0"/>
                <a:t>Offender Arrested</a:t>
              </a:r>
              <a:endParaRPr lang="en-GB" dirty="0"/>
            </a:p>
          </p:txBody>
        </p:sp>
      </p:grpSp>
      <p:grpSp>
        <p:nvGrpSpPr>
          <p:cNvPr id="11" name="Group 10"/>
          <p:cNvGrpSpPr/>
          <p:nvPr/>
        </p:nvGrpSpPr>
        <p:grpSpPr>
          <a:xfrm>
            <a:off x="2324512" y="4551527"/>
            <a:ext cx="3649322" cy="1211329"/>
            <a:chOff x="2324512" y="4551527"/>
            <a:chExt cx="3649322" cy="1211329"/>
          </a:xfrm>
        </p:grpSpPr>
        <p:sp>
          <p:nvSpPr>
            <p:cNvPr id="23" name="TextBox 22"/>
            <p:cNvSpPr txBox="1"/>
            <p:nvPr/>
          </p:nvSpPr>
          <p:spPr>
            <a:xfrm>
              <a:off x="2324512" y="4880193"/>
              <a:ext cx="1815440" cy="369332"/>
            </a:xfrm>
            <a:prstGeom prst="rect">
              <a:avLst/>
            </a:prstGeom>
            <a:noFill/>
          </p:spPr>
          <p:txBody>
            <a:bodyPr wrap="square" rtlCol="0">
              <a:spAutoFit/>
            </a:bodyPr>
            <a:lstStyle/>
            <a:p>
              <a:pPr algn="ctr"/>
              <a:r>
                <a:rPr lang="en-GB" dirty="0" smtClean="0"/>
                <a:t>Crime Solved</a:t>
              </a:r>
              <a:endParaRPr lang="en-GB"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953" y="4551527"/>
              <a:ext cx="2018881" cy="1211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18296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Linking Data</a:t>
            </a:r>
            <a:endParaRPr lang="en-GB" dirty="0"/>
          </a:p>
        </p:txBody>
      </p:sp>
      <p:sp>
        <p:nvSpPr>
          <p:cNvPr id="4" name="Flowchart: Magnetic Disk 3"/>
          <p:cNvSpPr/>
          <p:nvPr/>
        </p:nvSpPr>
        <p:spPr>
          <a:xfrm>
            <a:off x="7236296" y="404664"/>
            <a:ext cx="1512168" cy="158417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Custody System</a:t>
            </a:r>
            <a:endParaRPr lang="en-GB" dirty="0"/>
          </a:p>
        </p:txBody>
      </p:sp>
      <p:sp>
        <p:nvSpPr>
          <p:cNvPr id="14" name="Flowchart: Magnetic Disk 13"/>
          <p:cNvSpPr/>
          <p:nvPr/>
        </p:nvSpPr>
        <p:spPr>
          <a:xfrm>
            <a:off x="467544" y="3068960"/>
            <a:ext cx="1512168" cy="158417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r>
              <a:rPr lang="en-GB" dirty="0" smtClean="0"/>
              <a:t>Crime </a:t>
            </a:r>
            <a:r>
              <a:rPr lang="en-GB" dirty="0" err="1" smtClean="0"/>
              <a:t>Nominals</a:t>
            </a:r>
            <a:r>
              <a:rPr lang="en-GB" dirty="0" smtClean="0"/>
              <a:t> System</a:t>
            </a:r>
            <a:endParaRPr lang="en-GB" dirty="0"/>
          </a:p>
        </p:txBody>
      </p:sp>
      <p:sp>
        <p:nvSpPr>
          <p:cNvPr id="28" name="AutoShape 6" descr="data:image/jpeg;base64,/9j/4AAQSkZJRgABAQAAAQABAAD/2wCEAAkGBhQSERUUExQWFRUWGBoYGBcXGBcZGhodGR8XGhoXHBkdHCYeGhojGhgXHy8gIycpLCwsFyAxNTAqNSYrLCkBCQoKDgwOGg8PGiocHyQqKSkpKSosNikpKSwpNSk2LCksKTYpLCwpKSwsKSwpKSwpLCwpLDYpKSwpKSkpLCksLP/AABEIAL8BCAMBIgACEQEDEQH/xAAbAAACAwEBAQAAAAAAAAAAAAAEBQIDBgABB//EAEQQAAECAwUFBwIDBgMHBQAAAAECEQADIQQFEjFBIlFhcYEGE5GhscHwMtFC4fEUI1JicpIHgsIVJDM0c6KyQ1OTo9L/xAAYAQADAQEAAAAAAAAAAAAAAAABAgMABP/EACIRAAICAwEBAAIDAQAAAAAAAAABAhESITEDQVFhEyIycf/aAAwDAQACEQMRAD8A+UKQQp9N8HWGcAoHXxfg0DygopKdc4tlWZTgee6ARPsVovyVaJFmEmgl4ypORBTLCWbdt0i3/DG88NotNnP8RWkcQSD5NGV7CWYiXNKi5AUPHC3/AIxXd96fs16JmPTGnF/SsJf1groT7tHQqvXtDLlSDOSUzAMgFJq9PKMJau29sm4cCpckKOhDjiXq1IbKgn02daUoDqISN5yhHePbazymqV78NWG/dGCvztHOtEtEsrKlIJxKDJB3U5QpKQwGDCW2i74vtC5GNleH+IMxR/cAITk6gCSa1D8GzhLbO0U+YDjmrPB2HgGhahOEAqFDrEDPAyrCjUEImBiTFaVGumkcqe6SdcoFMwmvDlGMHSTRiORixwGenP2gT9pUSAlv1iZmEVWeW777oDMdaLaEna3vTziibPBwlIxJrXkzg+ML7wtCSWUKaMW11pv9ICs9oRi2EkkCjKJGQd3b4d0K2NVjm1qM0sNkBJyGRqcn4s8K7MT3m0UsPrUtwACn6XAoqhD74tum2EhbbJxHLPStecUXlawSSU02QQgYfpfEdz6CmphUGkugDOZigo4EEAkEVBJZgTUloOJlmUH2lkkmrNo241q45QptU9AnPJfCCcJUA5cVxDXUQcmYEhKVsAMnp6QzQIjGzoTRmpXyr6xaFJNEkg6kQLJQo1CgE1Zk6eEGWafUtiy3MPWJtUVQP3ZfEEq+lvzyjYXWmwpRKCggzCEguColRAfRszGaSST9Kq7zy4RdZJZ76UMNO8l1J/mGkFMEkb9MtKfolanIIAp19o9KlnJAHNX2TE7RNUmW6WBc5h9ScukZC0ds1/z/APYP9JihE08yTMOqByST6q9oqVYVarV0CR7e8Ze39olpVh2jQGq16gFmBA1gC1XyrucbIfGU1GLQHUnfG2E2C7PLyUtzuMw+jwo7YSUy7KcICcS0igHE+0Zvspf0+bbZUtZTgJUSEpSAcKVEVA3gRqu3IP7OkBqzB5BUYy6fP0WcEFTktkIqY6D3gg2dQfa9YipYbU/OcTKsHVIJBdPkeO+OglSgQrPX0joZWBtClaMiThMXy56WehOsKsKm3jzi+wzQC7RVo5j6b2Elf7vMV/EogcgB7kxlu0gaeeKEHyb2jd9j7NhscsbwVf3E+0YntYlpqDvl+ilCCZ8CxbTMCVZApq1AT+J+oMWS2VmWLavCi6Z1Cg8x7+3nDERFumXilKIVKQBLfUl+LfpHBT9coHROAzPkYslWlJIHykMgMOWgqCxUhBy4fr6xRaJQSQkZgV5nPwyj1CjJAmEOFAkAeXm0UpVMWCsS3FS5UOsaL0BqmcURdZ7M+ZgSXMmKLJQH4OfQRKZPnIVgKQkkONkv5mNaDTDzYw4qXETsqQS6gCACfD82pFcqzOgKmWgockMEgebRXKQqWtaXKgXDqL5HMDTKA2ZK2AXrYSt1Z/N0JUWZQWAMjTLLjH0yVd6DZWK0iYahP9VQOZAHhGWXJOIKAqC7getICeqY1fUBXcjC4YsToXFY8tdhc0T1f58MNCHNTXjAywXNRCJ7HktbEKpCZZOJgQxqd75NrsmkRNimLSpWEuWwggORvL8Dy5QReKEGYBMJCdlykV/9Xhyg+SUGW6VWhaGdxhFE5gFvT3MO2yaq9iOzWpaWSFEMoApbJyEkAvvjSy1uNTxrGdnGWVPKx5ofHm+NNc40Ep2OcCYYbLEM7sanXi0X3UCbTJGGneIrr9QgNJU7FJHWGFyJP7VJDD/iJq8J9HfDdWw/uR19FGPmU2XWPpdvIEkEuzEls2wqyyjB2eZZSWHfqbhLT94syIFfI/fK4N6CB7XKezJG+Ys+CUCNFNs8qYucvuppwKIV+8QA4H/TcZQJb5skSZX7pRSSsgGYXFQDUJD5CCYS9grMReCNwTMP/YR7xse3amlyhvUfIfnCbsPeEqZbCmXZwghCyV45ijoGYnDV90N+3KArugXYBaidANkePCMwx/0YpUwV+c4HXOABdjnk0ezksogUzblmNIlZEhitQqmgHE/ichiRu4wqVDN26KRNxBQS9BRhm48tfCPY9FuSApNC5PA5HIB2I8o6NROxNKsZAc7nrFSUsTDyysqWnigQoFndQSBmW82h1KwuJ9vuSTgkS0/wy0A/2iPn/bNDLln/AKg8Ck+8afsjjJWtRcmhBxbIDCmjndoBGf7co+jgtY8QD7QbJyM1ZppSoEfHhn+1qdgvE+4eUJkmCrPPS7KUA7Zno8CS+h85Voby5DgFSgCdCD9omqQkBwoFiPwnfHl6XpJMzClacKQlIIrkI8ReskSJu261BKQGOTuo5cBE6ZWx7P25SUkkpDBLJc1q2esU9ylpbYiAVDQE0UKh4t7PXrKUoAKJUlBWEsQ5SGo+ZrF1gu1U1KVE4SFE1B19M4APh5Y0BB2UzAVIUUksHDZjwjrVL7yehJlrWrbbaAcZ7tKwfbJGK0BCQcCUYAWJH0nWCpF3mUZk01wy1BIDviWwLDkD4wEF9EV4hBkJ2EgBRotahlq4HlDGfJKjMWJKCEK2iVK/FkwxViEu5DPk4VEoqc0k5gcoY3rLMqzYQ6lTJjlq0FA46HxjfAroIkuoFkAkyCz61G/dlCG8bYcSCEpSQrRLA8CNesF3reabOZYWlRKkSlUYNgUS1WjPWm+UKShkrxBZJdmaja5vi8YamBfgc2i2KXhxhILfhSAA/IQOlDk8B6aRGRahMRiTiZyK0rT7xYQDmr5uhF0q3oz9+DEugzweZmNBqLvmJQJX75NKgFLPtP8Aio+7hAN7pIVR32W/+yDrLeKe6PeKm94kEEucziw0fplDu6RB1kxR+ymXMwqDEKl7sioEZcI0Pdggji8Z5E1Sl4lElWJDk50P5RoZYYHV6wJj+dUTTLYk1rn8aGVwIH7VIp+MHyJhYKv5w17OI/3qVTUl33JUYT6O+M118/8ALH+hX/gqPmdgWAWepPuGj6dfBSLPtqwpKWKmJZw2QqcxGFl3fYQpJNsU4q3cKqxB38osyKKl2da12qYMOGXMmAvic03ANrvii8VvZpJauBRp/WR7RorOqyBM9ItCj3qjMUO5VQKoQNoPzzhdajYO7QDapgQgYHEkl6lVeNYwRZ/hckG2TFD/ANkltzrQ49Yd9srTimsSMKAcnBcgOjiaO43NF3YqzWJM2aqyzpkxRQygpGAAYgXBYVdvGEt/KmhZSV4u7cUKyQAosHVU1Y0MEMO2ILeopOJVSp833ZimTQqnWtRwpd0g5A4XcAZ08IKtazjKs6FRply6jpAQkthdLmvhvbSu+Do0v0VS8yA2Jvwh+JJLmtDRtY6K5SMJIIoHJah5DxFI8jNCDeVdikhgukEWa7GUDiNC9M6Vh0iWncD0/ODrvusziUywkKbVwKsGpzieTYItJq+DXs9bxJSpM5X1BJBaup2mffn6Qj7cEKQFAgjG7ioqlUNrxsU6XKONOF1ByC4GEFLEjIMx65Rl73I7hYGQmAhq5gw0ZO6Z0evnDHKDECTE2cGKxpyiwZxU4k6ZGwK2esFvFNhsS9o4FM7uxi7uzuMAuTkLImIbOo8QftDiVOVrigedcE+SuUqZKUkFYbLzY0pvh0AjQB/6jEp9NbXASRalAlyqvExcq2LYspXifvDaz3SlUpaillJYgBbht+dIXqsYzp/8iYShcpHn7eQPqW/MxVNtqioMpVN5MepsyXqQP8yY8nS5aaOoqZwBhIpU16RqNnIU35OKpg2irZFS51O+FxMObRdinxrlqYDeBStd8P7qu+71y2ClicqmFbeIptDMUrF06QbsSXPNHcNqJijmciENTIZHn0gpSaZ1ENb3s0qWiWmWkBQcLIxVyYscqvSFhBxMATplmdTHPL/RdcF1okOrFhCstWIKXLhtamBnnuSFu7bZKQAA+YPPy1hrNkKSKgjpA6rMlWgfjBUhZQsAKO8IIDnEkmYTVWHUJyA3coaYWbTkRxMRThAbXyixUo5qFMhWM2MlR4lLHnnDXswHtSKZBZf/ACLhdZ0hRIUQgJDknxbOpNY0fY67kd8ZmMLSgVb+YEVfVngfQtaNHe1yrnIlpSzAhSsW5hwYR88t/YG2JmOJQWNqqFy1Z8MT+UfWv9sylGrPuUA/2im1W5KQ4lJB5H2ixE+Q2xZk2jCpJChJlhjssSguC4pCm1ScVk/qns45IH+qNz2zsSJsvHMzTUKauf000L9DXfGWKJJs6UCY5TMKykJW/wCBqkN+DzhW62PCDnSXQr/CeW1otHCWB/3j/wDMMO25/wB54BCX8VExH/D2XLlrnKExJMwJGGoUGKuASdcusUdsJgNqXn9KKvwHCNdqzYuMmmZmdKxHLI9PD1iu1pNFAVLjPTdvfWDJkzqx9IFmrd9HjWZqwSdKTU5liC+eWg1MdFwLBRSNGrnkco6GJtGrRNMaPsfK21HkMhqXPkPOMwibyjU9jbxlpxoNFmqSWbIBn0OsTj0kaO2EYC++PnPaywpRZ5uEAOsHxbwEfQ7clkgZVeMF2vmfuVuCUroGbZU7j/KW6dYsN8MCkPlkBDe6rMGKlMf4QdYSoTkI1NyWMGW7bRLJ18t0CbpA843I0fZqz4VFam5s/QPpB19yJM0VSkKfNIAP2MKZdrMmQFEYnrqANMs4Vp7RlSVKKaJzwgjOmvSObbdo740lTCe1N9GbO2SQkJDjKusKZNrVMdKSKByTp+cVW0d6glBOKiimhZNQXPTzg+YEyJCQhLTFCpV0f9IoRUfwMOyd/wBoRN7tBIStJK6A0SCxyfOjcYJtUrbUePCFFhtM2StKtl5iG4bRAL5Nv8Ib2xB7wskkFi45ZRnwl6RK5gAFXgBSv3hIBLBgxAqaVfRiRBk2UtWSCOZGXjAVh21qSQC5zL9NOcNBE0th9qkT1IKSFktlssRsuzCoesZO13h3NplMKy218aDmY01pWhBYpDKoMKjp+o8Iy9lmA2lcxSAsI+kK+knJyPxcsoqOaxV6ftJUpkgUGy40FR5ROxziklIFaA74QWvtPNUoq2U8AhIHQaQzua1TFFbBJW0tRJYMCC9Occ8otbOiDukEX2FJLguDofvlCyyT8Tg5iNGRhWrHOxAOyadKwjttmAmJKUl1KOJsmIduevSETtUUlGjwnRusD2qeUjKj7/bpF8xRFC4rEJ9mdqjQ5Zwy/ZOS0D3P2uXZpilSygksDiSlWT0BUCU9G0jZ3T/iEsIJm2aSvFUlKe7KhUBThwWqMo+W2+URMWWbaJypnGguO8AuXgKXUCSTQCpLNwDnSKS0tEoR3Ru5naqwzPqRPkHeMMxPg7+QiiZfctv3NrlqG5WKWrkUzAE+BjL24AUhYAAOPzOETKvzRprdfRUgghMwUokg60yjM3rZksZuyAS2AGoJBBpkC6SWfUQAieELxEFsnGY4tqIha70E1QB2Al8Ro5yp84w6JSVaCLutUxCgUqMsHUn4BF9qvIzV4iskkAPvYAe0Zqdeyseydl9deb1ii1XqtSnBIGgh8WBa2zUJVFai/P8AWIWKdiQCqjh6aPFhRTf79ImOUzfpO8g7uNY6JTU0yah65x0axaNIi7VHQ+kWpu5YIIBccRDSZaQCAMzxaKLbegGyhirVnJfiNIAlJEzedoSkAsQAwCq03Bi4HAGIIvCZNUJeEID1whVGrmTANpvRQDB8RajGoMGWBHdnGtSlLOjlhw4njDK2AEF1FypUuVxKkB/EGvg8EyJYQhTFGJRySAkJApQDWj+EX2m8gx8oytunKQoqSX3+8GUbVFINRdjyYUiVgJdPGFS5qEIUgBJxhiQQ4GeUASr2dgajdr+ceXjaHQVJBoNW5c9YmoO6L5qim6rahNpGI7O0OpDB+EPbfbcRppGDXMfhwhxZbQJkmYSdpKDTyeLS8/pGM9DtPaQIT9CetetQaZZbzGykWeURSSCWBKSzpcUxBP0ng9I+V3LebqZSEqAAdah9IFKDXTR40li7XplLSPqScwg4W9n4QlO6oZ4tXZq7xsaUy1qMtKWScqe7xmCtJQkHEFABy6quQ5d90PbztoXKSEgtMUkAnMgkF/CIWiyES0oSpAAzJAJUamp3B8oKdEqM/eEmUzpD0OZf14+kZ661nEuunvGnt8oAgKKWUQCU7iQDTk8LrbZpKJijJCgkgCvn5w9mQDOTlWvKGVptplWhw7BLKALOKU8vKAZMvFMSN5EE3qh5p4/cQkulIDwW+WE40rCnqEjME7w1DF1lvrukFZ+quEH+I5dPtGVSoy1UDuNYsC1KUCroBkBrCLzsq/QcWe3EJqX5+vi5jkW9LuQ3L7QpmTqgaVMed71i7SIDe0hJFCG4j9fghpI7NyhLEyWXWUBwCku7E0IoX+0Zyy2lzhp18xHTZD6JPSItU6Gt9QVbZm0QXS1GIbyMDy05wPabRtEDRgOADCI2ucoJOFgN+o5RsQr03shaJgJwgV1PtFpudEwbQY6EZ/n1gexymbfDUWoAMIdKiUpNszVs7MzUq2QVp3pHqNIBTdSwtIWlgTkXHSNhJvEpWFDTTeNYpvS0mbNJCGDuKvoN0FyYYuwSzygAxowYdIsCY8WluEWFFNYkUKpiaHkfePY5aNk8jHRts1pD5VuCljErCQ7qD5esLbffYS6RU6Ky6741wuaSD9ANGqVKpFps8uWklKEhhohI9YYhiZ655JSgLX9SvpB0G/mYnPtT6/PjRRNthK674GmTMvm/51h6MkSmz/nzpFE1RVz04xVNUS7Z+sUi20rkIIwAuyArByGogzMkHI08YjPAXUHI18qx0sV5xjGbtsooUQfwlj9xFCZhB8fOh9Ye3xKQpAmZKFFEUcaddIQqMVWwEu8aLpUyubQNF0tUZmNd2evEFSZcyYyA6kk1AUBToYeKtJWWQtK21CVD1hX2BuEzFKmrBwJDJcUKjnzYeZEbn/Z4ySkV3RzyexkjIWqzzVEVTQvV/TWBrVZlhLqII4Bo2M+yEFiCG0yiifYUrThKaO8LlQTHXZLecjnBMyVitB3MPKG6BY5RYkpmJd3CzXg1Gheu1Su9KpZJGHMghzXIGrZQJPdjx4A2xIxneGHzxitBzPSPNSdTUvviOLIczFo8FfSlatrp5kiLsOEDjAomHE4DsOgyqdd9IkieVqJOWghgHLnMoEZg+8Ne+o78fnGM7MW6h19YaomHAeTQskYqWt1njBJqOGcAYv3nAjzaD0+0YQHmqISWzZvGnqYkFsOVIqti2TXn5iOAYJ8TGFPJ8wgP18M+kEWKfiT6QJPLp8fMRXds1kt8rGa0MnTGa0N+LyjsO9XLP7R0tAA2mcx7Olp0Z/mjxIsVnEynbLhx+dY6I6FwQz+8dDANQe0qD9PeL/pBigX73uJIlqSwqVGubNEJ3amWgOJUwgalkiApV7JnIWpEsSxiZxUnWpjJEyKZjr6+8RWYElLIXwPz7QXrTf8AnDgBZyakjMQsvTUpLKNCOesNJ0gkmFV7ySjAcJIqIyCWXUQHBOcMJSM/nWE9mmuQySHhxNmBCCo6B4LACWG1KUMKQOLB/WnjA18XWQcWhZw2Fjv3MeEMOz8nZbx4/N0OrTdyJqRLWWCmqNK8Y10bp88nSWNMvnlG7uebLKO77tCSFOFBNSCMn3DdDCV2KkpDh5mVFKbzADciIYy7vRLI/dhNWxAAtuSTWm5UK5JhSHdjxql/upUyYNClLJ5OSBlpDaXdoSVd8jEkggApocuObE+HWMBed5T5ExQlTpksbJASpQfTQtpFcm8VzZie/tUyWBUTFFa2O4B8yHHWEbTi4rr+j4tf2Pp+GzTSkFQS6cABoUmXTNqOFDdkKmM7aLKEqUkKCsJIcNp+RBhPNvxKP+Wss2euv72elWGubINPGALgsM+ZNUVzAnehKhqcmSWApoX4w7UWhLPLfcqVWqYqY+BIQzFKQokCmI5UAyBNYOstisoS6pSOuM+pc+EH2js/MVNEwkGgBCV4XAdg7Fs+MRujswZq5gmFBSmvdhSsTVoVMHIyYM++JqDk6Lr0SiYm02pDqwpSE4iwFKPTjk0eyJAUyggNoTlx1rGgv3sNjVMMrDISEAlK1ISCzuUjE7BqvVyKVhdYb+NjlolzEJmYnWFJOYJO8cOEWeiXRbaZRD4k0fh084V2y1lIZxXdu61h32i7TS5solEkIOIbT59AMvtGNVMKjV+cZOzUG2cPDawygt0l9/hCmStIAZyeMPOz0lRnJFa790aT0bp5brjXKKVuCBnvH3iEtbgnfSHl/wBofZ6ebQrmIDsMhSJQba2b0ST0K7zTp/KfSLgmj8AB0z84rvD64LnoZIihMBXqOEBWdXm0HFPvC+VBRh4mYCBlkM6c6x6mQCah6fhMVyUbIpFqZgFCPSJNFbBpjAHMODHQVMUkg6UObaR0MgCCXKnWpWRPE0SPnjGrsV1dzJCHcuVExfIISAEgJAyAjy32phnpBuxRdNQ0TWtzTX2/KB5tpOgMQl2pTVSaVFIIA6ZbxLS5z8YBFqVNfHRJyGp48IpmWgHOoicuchNXHzg0YxZOIlAEjP5WPLJawsupOzo/q0SstucknX5lBcqUhejb2p+kFGLrBKUtZMtLua6AdYnelqVJS6kspNWoRzB3feGXZ+YhCVAFNGYk5vnWFHbO2kymIY4md6H6n9Ijm3Oi/wDGsLGV09sZawMeyd4qPDMecPpcxC3UlQLpYFJGdK8daUzj493jZHKtIZ3RfqpaszzBY/Y9YeXnaJqVGv7SWV5iVbT4d9XBrUvTWOsFjKhiAVjQxSpIJwnLIbWT5A8o8sXaVMxYxhMwo1SH3ZpyI5ND2VessEzkp7xskITrUgqSCDhBziSi8l+CjksKOmWBAliZbydMIQlYUoGoJLhJ0oz1qRA6O1spMtKZEtKcJ+kpqofiOIEcPCK7ytxn7c1EyYskkPLKQkMwSlLkAcXhNaE6CUUJTiZRoa5udefGOiPooxa/6Q/itpmltPbFUsAplgE7ySOg1gyR2y7wYETT9GFdA5UMwnaBQk1rnQZZx85lTDRJIU1Etz10jU2Ts5LQXUg73/SvpEfOUl9L+uPxUPLSAsN3YzccywckEvkKOMhGP7ZysS5ZLOEkZ8T81jXybMQNiY43K2j0NFDrihbbZaZpT3qUuCUg1A4vvy4QW2JF09mfuC7Jc0KEwOkNShrX44i+b2MlKcylFNcikqHnUjkYcL7pI2ZYDcAH4k58ool3qgHaoN+0pveNG0gylbszk7svNQklLqUDTAjTeXq/ARo7hu2VZJQnTVFa1UUoCkv+Vswd5P69eN/unDJJO9RcdBrFt0210AKUVEk7RNa6cuECVtGjNJ8F9/WVKZsw4g+zgA1BY4+tfhhRLlqJyJPCNVeN1pWtBWXYEAYgKU3B+UTQUyw0tDHz86wLxRmlJmbs3ZObMJVMaWk76q8PvFl43clJZJy9tYsvS/FA4VYgdxDHzhBab9HM7hAWTKVBIqvI93kczAVnlxKfajMIcANkOcMrnu3vCXfCMzx3PFuLZCVN6CZMvZT4xcJYAyMG/swEVKkH5WJ2FICmyqHkaV48Y6LZyCx5H0joZMwWiUNxMVW1KRmW3iFNr7QzU/hCeQfzgOVPVaCrGTSuefAwYoVjJd4SgaGBbRb0mIy5YTQU3ltWyi8ShnuimImQnCDpiPPKLU2VW4+sNUyfPIRclIAc5/KwaNYslr3pV0BgsLUUthUhOpap5boNlEfPlTBkudGxNkKbPalBQASpKMnY5CvtFF+TMakpP9THR8vKNNLmCB7Xc8uYcTMr+Ie41hVDdjfyf1oxE2wlOVYHlylHJJaNRa7CqXnVP8Qy66wot0kFPp+kO0BSG9gvWVLlJSzEjaAYud9IFkXuUfSpSmyejcjnCW7BiWzgONeHvBttseHCcTg0NG/OJUUNXYO2pbCVf3MD45HrGmstpkz04SoJUdDR+VWPQxibDIlhIKUJFMyHPiYutVulyw6jXcNfaF6Y19uuyXKkEkDZqV4XJG5h6gwpkX5JDYO8lb2wqR/Zip/laFV1duMNMRCdy6pb2jWXbflnWyihKFH8QSkp/uAcdYVRSC5N9JzTMbaRifJaHPXD9Q6PCeZYJpxGUsTBmpP5Zgxt0TMQcMQctx4wLbLHLWXUAFb6g9FBjGFMHMUQWmIUj+pBUPEV8ol3EtQouSP7gfAgRrp92LA2SJg40V/cM+oPOFk2ZgO0DLI1WcL6/UNlXi8GzUJhd0sB1TZSRvH33wwlS8Awy0qmKORUMCebqqochFlq7WSEAOcZ3pcv1LCM9be16XeTL7uta580DY8ng7MamRZ1gDGSTriSFDoaEDr0iq1XrLl0WoDgFPlwbE3TrGJvDtFOmhitTbhsjwEK6xqCba9O1klQYShM0dYYeBd4ydosWJ1YBL4Jy8HgeXK1MEuWbET0ZoeKFYKiyF66RtLjsgRIGe06vb2EZ67kGasIGZz4DUxtky2ZIajADUAfNIWb+GiDLktFRkGDygPWILHz4Pm+JDiydI2TyPoY6Cp42Vf0mm6nlHQUAyoUFCtQQIqkykocpzOcV3YypY4OPCDMPCKAKZy9+sciY45RNaYGnSHbaYboopfkm4l67YRlU+vzdEpc0vU16sPPOFgTMfJhvJ82EH2GxKUMw/8AM5HqPODkjYsNRP3NTXICJJtSdH5xWu5pxq4U2jEeAygdUmak1AbUhyRxaNmjUxim0fzDrSLkT1A5fOcCpuxZTiQpJ/mqT4NSOF2zgGCgOFa8yXrzjZoGLC5luDF4yd4LPekJ1YDgDuhhap5QplghX8OvDpq8CWWTiV3itch79YzlWxlERq2VFtCWPIw8stsTNSyqEVP3EBXpZACVAipql9TAAU36wnSg8m32EDDL01OXR4TzLQpRJNYqV8rHkFIxclRwltDX0EEWO8lyy6VEcvtkYCSqJBcajM3Fw9pJpBZwEsSUmhfek0ekP19swhJxATDufD1I06QluWwiXZUk0KmWX45DwaEd7f8AFJcNTPpCVsA/tnb2eoEIUJY/lDnxLt0hDarymTFOpSlHeok+uUDTU4EhZDg5MQ1a74qmWk/hb3gmLVAnOK1TUvn4QKJxKq1g+wXj3WctKqvUVHItGGorE8aD3iuYlQUygoPUYgRT48aOydrUhnQ3JvUAQL2lvKVPQlaVbaTkzEg/Yt5wL/QBZjCRUE8i0EyClWRA4Vfz9oGs1qAUlRAIo4IcEahuUaC2XDK+pKwgEOGqDuoS48Y2VaNQul2EpU/1c84bWW9piAxJbj94Si1Kl0JpoT9J5PURTaLyWSQDhG4Z+OcYBsZd/pBAVskt+J/H8XhBhm+HD041/qjJ3BdqZjrUTskMHzObk57shGt7snlr816vE3XwJXM+lT7iKsNDkP0joMl3aShWjJOetPTwjyCkA+d3cGK08X+eUGmZC1czAt94aLgsn1hjFsydWIFR+9ImEGPcMYxSqv2i6yTik0rvESCAxiSEAfHgms0d1XgFBleOo+4hiuwAsoNzjJSjhLihhvc/aDFpUZp0OjjcYDi+gTsJF3rSoql0UKlJFFDl7iCJE9Mw4SMC/wCE/wCk5Hlnzi/D3oxIolvpIyNX68qRG0XXiAxFzpk9OLPChBrfdgmJwTE4k5AmhHI6Rm70ueZZ5boBmJTu+oD+YcP4hTKNSm1Kk7M3aRkFajdiGvPOLZsnVPDzyI1Ea6CfIJqypTnOItH0K8uycu0F0NLmHhsqPEAUPERibysSpExUtYZScxQ+YiqlZrBCiItHpmRArg2az1oMuew99OQjQmvIVPkIBeNZ2IsX1zf8gypkVH0EK2ax5fc/ZSjq3AUEZK8ZGJTPQVPzl6w9t0/GtR0yHIRmJ06pUcyfggIy0FS1vL7sJcO4fTX1iqQuuTRCz2tonNDlxQwyAwhdnCqihiUlJBjrMCajKDO5o5NIF0boWcCgCpKeJIEBz7BJP0pU/AkesQ70aOeceKmk5mm4QthKkWJCOPDP8ot/ajkkZb6/lELVPCACxL5ZecRu+1YpgBAY0bjp6RgnCyrmq38SaeJh3YuyiWBWt+CPvr0h5dnZtagCshI0FCfsI0Mq4pQSGxJUNUqIPiIF2CxLZbpMtIaWUh9A55kZ+phpZrDKmJYVOrkhXiGjyVaJqVFKT3jZhYCVdFJdJ6gR5ZrzQpZSrEmZuUz8sSAzQEgHLkTEJUkF0hKmC23HJSa+KesdBdrWrApq7Jz5HWOhjH//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Flowchart: Magnetic Disk 24"/>
          <p:cNvSpPr/>
          <p:nvPr/>
        </p:nvSpPr>
        <p:spPr>
          <a:xfrm>
            <a:off x="3203848" y="5129748"/>
            <a:ext cx="1512168" cy="158417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Stop &amp; Search System</a:t>
            </a:r>
            <a:endParaRPr lang="en-GB" dirty="0"/>
          </a:p>
        </p:txBody>
      </p:sp>
      <p:sp>
        <p:nvSpPr>
          <p:cNvPr id="31" name="Flowchart: Magnetic Disk 30"/>
          <p:cNvSpPr/>
          <p:nvPr/>
        </p:nvSpPr>
        <p:spPr>
          <a:xfrm>
            <a:off x="3211870" y="1423050"/>
            <a:ext cx="1512168" cy="158417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r>
              <a:rPr lang="en-GB" dirty="0" smtClean="0"/>
              <a:t>Intelligence System</a:t>
            </a:r>
            <a:endParaRPr lang="en-GB" dirty="0"/>
          </a:p>
        </p:txBody>
      </p:sp>
      <p:sp>
        <p:nvSpPr>
          <p:cNvPr id="36" name="Flowchart: Magnetic Disk 35"/>
          <p:cNvSpPr/>
          <p:nvPr/>
        </p:nvSpPr>
        <p:spPr>
          <a:xfrm>
            <a:off x="6732240" y="2242582"/>
            <a:ext cx="1512168" cy="158417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Command &amp; Control</a:t>
            </a:r>
            <a:endParaRPr lang="en-GB" dirty="0"/>
          </a:p>
        </p:txBody>
      </p:sp>
      <p:sp>
        <p:nvSpPr>
          <p:cNvPr id="41" name="Flowchart: Magnetic Disk 40"/>
          <p:cNvSpPr/>
          <p:nvPr/>
        </p:nvSpPr>
        <p:spPr>
          <a:xfrm>
            <a:off x="3211870" y="3257540"/>
            <a:ext cx="1512168" cy="158417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Crime Recording System</a:t>
            </a:r>
            <a:endParaRPr lang="en-GB" dirty="0"/>
          </a:p>
        </p:txBody>
      </p:sp>
      <p:sp>
        <p:nvSpPr>
          <p:cNvPr id="46" name="Flowchart: Magnetic Disk 45"/>
          <p:cNvSpPr/>
          <p:nvPr/>
        </p:nvSpPr>
        <p:spPr>
          <a:xfrm>
            <a:off x="6372200" y="4049628"/>
            <a:ext cx="1512168" cy="158417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Forensic Recording System</a:t>
            </a:r>
            <a:endParaRPr lang="en-GB" dirty="0"/>
          </a:p>
        </p:txBody>
      </p:sp>
      <p:cxnSp>
        <p:nvCxnSpPr>
          <p:cNvPr id="5" name="Straight Arrow Connector 4"/>
          <p:cNvCxnSpPr/>
          <p:nvPr/>
        </p:nvCxnSpPr>
        <p:spPr>
          <a:xfrm flipH="1">
            <a:off x="2051720" y="2708920"/>
            <a:ext cx="1080120" cy="1080120"/>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2051720" y="3933056"/>
            <a:ext cx="1080120" cy="1512168"/>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2051720" y="3861048"/>
            <a:ext cx="1080120" cy="0"/>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rot="5400000">
            <a:off x="988530" y="3551983"/>
            <a:ext cx="3242355" cy="400110"/>
          </a:xfrm>
          <a:prstGeom prst="rect">
            <a:avLst/>
          </a:prstGeom>
          <a:noFill/>
        </p:spPr>
        <p:txBody>
          <a:bodyPr wrap="square" rtlCol="0">
            <a:spAutoFit/>
          </a:bodyPr>
          <a:lstStyle/>
          <a:p>
            <a:pPr algn="ctr"/>
            <a:r>
              <a:rPr lang="en-GB" sz="2000" b="1" dirty="0" smtClean="0"/>
              <a:t>Person Reference Number</a:t>
            </a:r>
            <a:endParaRPr lang="en-GB" sz="2000" b="1" dirty="0"/>
          </a:p>
        </p:txBody>
      </p:sp>
      <p:cxnSp>
        <p:nvCxnSpPr>
          <p:cNvPr id="55" name="Straight Arrow Connector 54"/>
          <p:cNvCxnSpPr/>
          <p:nvPr/>
        </p:nvCxnSpPr>
        <p:spPr>
          <a:xfrm flipH="1" flipV="1">
            <a:off x="4724038" y="4210764"/>
            <a:ext cx="1576154" cy="226348"/>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4732020" y="3573016"/>
            <a:ext cx="1568172" cy="518924"/>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rot="5400000">
            <a:off x="4014974" y="3553979"/>
            <a:ext cx="3242355" cy="400110"/>
          </a:xfrm>
          <a:prstGeom prst="rect">
            <a:avLst/>
          </a:prstGeom>
          <a:noFill/>
        </p:spPr>
        <p:txBody>
          <a:bodyPr wrap="square" rtlCol="0">
            <a:spAutoFit/>
          </a:bodyPr>
          <a:lstStyle/>
          <a:p>
            <a:pPr algn="ctr"/>
            <a:r>
              <a:rPr lang="en-GB" sz="2000" b="1" dirty="0" smtClean="0"/>
              <a:t>Crime Number</a:t>
            </a:r>
            <a:endParaRPr lang="en-GB" sz="2000" b="1" dirty="0"/>
          </a:p>
        </p:txBody>
      </p:sp>
    </p:spTree>
    <p:extLst>
      <p:ext uri="{BB962C8B-B14F-4D97-AF65-F5344CB8AC3E}">
        <p14:creationId xmlns:p14="http://schemas.microsoft.com/office/powerpoint/2010/main" val="1062701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Typical Crime</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375589558"/>
              </p:ext>
            </p:extLst>
          </p:nvPr>
        </p:nvGraphicFramePr>
        <p:xfrm>
          <a:off x="467544" y="1844824"/>
          <a:ext cx="8136902" cy="3352800"/>
        </p:xfrm>
        <a:graphic>
          <a:graphicData uri="http://schemas.openxmlformats.org/drawingml/2006/table">
            <a:tbl>
              <a:tblPr firstRow="1" firstCol="1" bandRow="1">
                <a:tableStyleId>{5C22544A-7EE6-4342-B048-85BDC9FD1C3A}</a:tableStyleId>
              </a:tblPr>
              <a:tblGrid>
                <a:gridCol w="1627028"/>
                <a:gridCol w="1627028"/>
                <a:gridCol w="1627028"/>
                <a:gridCol w="1627909"/>
                <a:gridCol w="1627909"/>
              </a:tblGrid>
              <a:tr h="0">
                <a:tc>
                  <a:txBody>
                    <a:bodyPr/>
                    <a:lstStyle/>
                    <a:p>
                      <a:pPr>
                        <a:spcBef>
                          <a:spcPts val="600"/>
                        </a:spcBef>
                        <a:spcAft>
                          <a:spcPts val="0"/>
                        </a:spcAft>
                      </a:pPr>
                      <a:r>
                        <a:rPr lang="en-GB" sz="2000" dirty="0">
                          <a:effectLst/>
                        </a:rPr>
                        <a:t>URN</a:t>
                      </a:r>
                      <a:endParaRPr lang="en-GB" sz="2800" dirty="0">
                        <a:effectLst/>
                        <a:latin typeface="Calibri"/>
                        <a:ea typeface="Calibri"/>
                        <a:cs typeface="Times New Roman"/>
                      </a:endParaRPr>
                    </a:p>
                  </a:txBody>
                  <a:tcPr marL="68580" marR="68580" marT="0" marB="0"/>
                </a:tc>
                <a:tc>
                  <a:txBody>
                    <a:bodyPr/>
                    <a:lstStyle/>
                    <a:p>
                      <a:pPr>
                        <a:spcBef>
                          <a:spcPts val="600"/>
                        </a:spcBef>
                        <a:spcAft>
                          <a:spcPts val="0"/>
                        </a:spcAft>
                      </a:pPr>
                      <a:r>
                        <a:rPr lang="en-GB" sz="2000">
                          <a:effectLst/>
                        </a:rPr>
                        <a:t>Surname</a:t>
                      </a:r>
                      <a:endParaRPr lang="en-GB" sz="2800">
                        <a:effectLst/>
                        <a:latin typeface="Calibri"/>
                        <a:ea typeface="Calibri"/>
                        <a:cs typeface="Times New Roman"/>
                      </a:endParaRPr>
                    </a:p>
                  </a:txBody>
                  <a:tcPr marL="68580" marR="68580" marT="0" marB="0"/>
                </a:tc>
                <a:tc>
                  <a:txBody>
                    <a:bodyPr/>
                    <a:lstStyle/>
                    <a:p>
                      <a:pPr>
                        <a:spcBef>
                          <a:spcPts val="600"/>
                        </a:spcBef>
                        <a:spcAft>
                          <a:spcPts val="0"/>
                        </a:spcAft>
                      </a:pPr>
                      <a:r>
                        <a:rPr lang="en-GB" sz="2000">
                          <a:effectLst/>
                        </a:rPr>
                        <a:t>Forename</a:t>
                      </a:r>
                      <a:endParaRPr lang="en-GB" sz="2800">
                        <a:effectLst/>
                        <a:latin typeface="Calibri"/>
                        <a:ea typeface="Calibri"/>
                        <a:cs typeface="Times New Roman"/>
                      </a:endParaRPr>
                    </a:p>
                  </a:txBody>
                  <a:tcPr marL="68580" marR="68580" marT="0" marB="0"/>
                </a:tc>
                <a:tc>
                  <a:txBody>
                    <a:bodyPr/>
                    <a:lstStyle/>
                    <a:p>
                      <a:pPr>
                        <a:spcBef>
                          <a:spcPts val="600"/>
                        </a:spcBef>
                        <a:spcAft>
                          <a:spcPts val="0"/>
                        </a:spcAft>
                      </a:pPr>
                      <a:r>
                        <a:rPr lang="en-GB" sz="2000">
                          <a:effectLst/>
                        </a:rPr>
                        <a:t>DOB</a:t>
                      </a:r>
                      <a:endParaRPr lang="en-GB" sz="2800">
                        <a:effectLst/>
                        <a:latin typeface="Calibri"/>
                        <a:ea typeface="Calibri"/>
                        <a:cs typeface="Times New Roman"/>
                      </a:endParaRPr>
                    </a:p>
                  </a:txBody>
                  <a:tcPr marL="68580" marR="68580" marT="0" marB="0"/>
                </a:tc>
                <a:tc>
                  <a:txBody>
                    <a:bodyPr/>
                    <a:lstStyle/>
                    <a:p>
                      <a:pPr>
                        <a:spcBef>
                          <a:spcPts val="600"/>
                        </a:spcBef>
                        <a:spcAft>
                          <a:spcPts val="0"/>
                        </a:spcAft>
                      </a:pPr>
                      <a:r>
                        <a:rPr lang="en-GB" sz="2000">
                          <a:effectLst/>
                        </a:rPr>
                        <a:t>Address</a:t>
                      </a:r>
                      <a:endParaRPr lang="en-GB" sz="2800">
                        <a:effectLst/>
                        <a:latin typeface="Calibri"/>
                        <a:ea typeface="Calibri"/>
                        <a:cs typeface="Times New Roman"/>
                      </a:endParaRPr>
                    </a:p>
                  </a:txBody>
                  <a:tcPr marL="68580" marR="68580" marT="0" marB="0"/>
                </a:tc>
              </a:tr>
              <a:tr h="0">
                <a:tc>
                  <a:txBody>
                    <a:bodyPr/>
                    <a:lstStyle/>
                    <a:p>
                      <a:pPr>
                        <a:spcBef>
                          <a:spcPts val="600"/>
                        </a:spcBef>
                        <a:spcAft>
                          <a:spcPts val="0"/>
                        </a:spcAft>
                      </a:pPr>
                      <a:r>
                        <a:rPr lang="en-GB" sz="2000" b="0" dirty="0">
                          <a:effectLst/>
                        </a:rPr>
                        <a:t>TY123456/09</a:t>
                      </a:r>
                      <a:endParaRPr lang="en-GB" sz="2800" b="0" dirty="0">
                        <a:effectLst/>
                        <a:latin typeface="Calibri"/>
                        <a:ea typeface="Calibri"/>
                        <a:cs typeface="Times New Roman"/>
                      </a:endParaRPr>
                    </a:p>
                  </a:txBody>
                  <a:tcPr marL="68580" marR="68580" marT="0" marB="0"/>
                </a:tc>
                <a:tc>
                  <a:txBody>
                    <a:bodyPr/>
                    <a:lstStyle/>
                    <a:p>
                      <a:pPr>
                        <a:spcBef>
                          <a:spcPts val="600"/>
                        </a:spcBef>
                        <a:spcAft>
                          <a:spcPts val="0"/>
                        </a:spcAft>
                      </a:pPr>
                      <a:r>
                        <a:rPr lang="en-GB" sz="2000">
                          <a:effectLst/>
                        </a:rPr>
                        <a:t>Smith</a:t>
                      </a:r>
                      <a:endParaRPr lang="en-GB" sz="2800">
                        <a:effectLst/>
                        <a:latin typeface="Calibri"/>
                        <a:ea typeface="Calibri"/>
                        <a:cs typeface="Times New Roman"/>
                      </a:endParaRPr>
                    </a:p>
                  </a:txBody>
                  <a:tcPr marL="68580" marR="68580" marT="0" marB="0"/>
                </a:tc>
                <a:tc>
                  <a:txBody>
                    <a:bodyPr/>
                    <a:lstStyle/>
                    <a:p>
                      <a:pPr>
                        <a:spcBef>
                          <a:spcPts val="600"/>
                        </a:spcBef>
                        <a:spcAft>
                          <a:spcPts val="0"/>
                        </a:spcAft>
                      </a:pPr>
                      <a:r>
                        <a:rPr lang="en-GB" sz="2000">
                          <a:effectLst/>
                        </a:rPr>
                        <a:t>Billy</a:t>
                      </a:r>
                      <a:endParaRPr lang="en-GB" sz="2800">
                        <a:effectLst/>
                        <a:latin typeface="Calibri"/>
                        <a:ea typeface="Calibri"/>
                        <a:cs typeface="Times New Roman"/>
                      </a:endParaRPr>
                    </a:p>
                  </a:txBody>
                  <a:tcPr marL="68580" marR="68580" marT="0" marB="0"/>
                </a:tc>
                <a:tc>
                  <a:txBody>
                    <a:bodyPr/>
                    <a:lstStyle/>
                    <a:p>
                      <a:pPr>
                        <a:spcBef>
                          <a:spcPts val="600"/>
                        </a:spcBef>
                        <a:spcAft>
                          <a:spcPts val="0"/>
                        </a:spcAft>
                      </a:pPr>
                      <a:r>
                        <a:rPr lang="en-GB" sz="2000">
                          <a:effectLst/>
                        </a:rPr>
                        <a:t>12/04/1976</a:t>
                      </a:r>
                      <a:endParaRPr lang="en-GB" sz="2800">
                        <a:effectLst/>
                        <a:latin typeface="Calibri"/>
                        <a:ea typeface="Calibri"/>
                        <a:cs typeface="Times New Roman"/>
                      </a:endParaRPr>
                    </a:p>
                  </a:txBody>
                  <a:tcPr marL="68580" marR="68580" marT="0" marB="0"/>
                </a:tc>
                <a:tc>
                  <a:txBody>
                    <a:bodyPr/>
                    <a:lstStyle/>
                    <a:p>
                      <a:pPr>
                        <a:spcBef>
                          <a:spcPts val="600"/>
                        </a:spcBef>
                        <a:spcAft>
                          <a:spcPts val="0"/>
                        </a:spcAft>
                      </a:pPr>
                      <a:r>
                        <a:rPr lang="en-GB" sz="2000">
                          <a:effectLst/>
                        </a:rPr>
                        <a:t>123 High Street</a:t>
                      </a:r>
                      <a:endParaRPr lang="en-GB" sz="2800">
                        <a:effectLst/>
                        <a:latin typeface="Calibri"/>
                        <a:ea typeface="Calibri"/>
                        <a:cs typeface="Times New Roman"/>
                      </a:endParaRPr>
                    </a:p>
                  </a:txBody>
                  <a:tcPr marL="68580" marR="68580" marT="0" marB="0"/>
                </a:tc>
              </a:tr>
              <a:tr h="0">
                <a:tc>
                  <a:txBody>
                    <a:bodyPr/>
                    <a:lstStyle/>
                    <a:p>
                      <a:pPr>
                        <a:spcBef>
                          <a:spcPts val="600"/>
                        </a:spcBef>
                        <a:spcAft>
                          <a:spcPts val="0"/>
                        </a:spcAft>
                      </a:pPr>
                      <a:r>
                        <a:rPr lang="en-GB" sz="2000" dirty="0">
                          <a:solidFill>
                            <a:srgbClr val="FFFF00"/>
                          </a:solidFill>
                          <a:effectLst/>
                        </a:rPr>
                        <a:t>GH734569/11</a:t>
                      </a:r>
                      <a:endParaRPr lang="en-GB" sz="2800" dirty="0">
                        <a:solidFill>
                          <a:srgbClr val="FFFF00"/>
                        </a:solidFill>
                        <a:effectLst/>
                        <a:latin typeface="Calibri"/>
                        <a:ea typeface="Calibri"/>
                        <a:cs typeface="Times New Roman"/>
                      </a:endParaRPr>
                    </a:p>
                  </a:txBody>
                  <a:tcPr marL="68580" marR="68580" marT="0" marB="0"/>
                </a:tc>
                <a:tc>
                  <a:txBody>
                    <a:bodyPr/>
                    <a:lstStyle/>
                    <a:p>
                      <a:pPr>
                        <a:spcBef>
                          <a:spcPts val="600"/>
                        </a:spcBef>
                        <a:spcAft>
                          <a:spcPts val="0"/>
                        </a:spcAft>
                      </a:pPr>
                      <a:r>
                        <a:rPr lang="en-GB" sz="2000" b="1" dirty="0" err="1">
                          <a:solidFill>
                            <a:srgbClr val="FF0000"/>
                          </a:solidFill>
                          <a:effectLst/>
                        </a:rPr>
                        <a:t>Smythe</a:t>
                      </a:r>
                      <a:endParaRPr lang="en-GB" sz="2800" b="1" dirty="0">
                        <a:solidFill>
                          <a:srgbClr val="FF0000"/>
                        </a:solidFill>
                        <a:effectLst/>
                        <a:latin typeface="Calibri"/>
                        <a:ea typeface="Calibri"/>
                        <a:cs typeface="Times New Roman"/>
                      </a:endParaRPr>
                    </a:p>
                  </a:txBody>
                  <a:tcPr marL="68580" marR="68580" marT="0" marB="0"/>
                </a:tc>
                <a:tc>
                  <a:txBody>
                    <a:bodyPr/>
                    <a:lstStyle/>
                    <a:p>
                      <a:pPr>
                        <a:spcBef>
                          <a:spcPts val="600"/>
                        </a:spcBef>
                        <a:spcAft>
                          <a:spcPts val="0"/>
                        </a:spcAft>
                      </a:pPr>
                      <a:r>
                        <a:rPr lang="en-GB" sz="2000">
                          <a:effectLst/>
                        </a:rPr>
                        <a:t>Billy</a:t>
                      </a:r>
                      <a:endParaRPr lang="en-GB" sz="2800">
                        <a:effectLst/>
                        <a:latin typeface="Calibri"/>
                        <a:ea typeface="Calibri"/>
                        <a:cs typeface="Times New Roman"/>
                      </a:endParaRPr>
                    </a:p>
                  </a:txBody>
                  <a:tcPr marL="68580" marR="68580" marT="0" marB="0"/>
                </a:tc>
                <a:tc>
                  <a:txBody>
                    <a:bodyPr/>
                    <a:lstStyle/>
                    <a:p>
                      <a:pPr>
                        <a:spcBef>
                          <a:spcPts val="600"/>
                        </a:spcBef>
                        <a:spcAft>
                          <a:spcPts val="0"/>
                        </a:spcAft>
                      </a:pPr>
                      <a:r>
                        <a:rPr lang="en-GB" sz="2000">
                          <a:effectLst/>
                        </a:rPr>
                        <a:t>12/04/1976</a:t>
                      </a:r>
                      <a:endParaRPr lang="en-GB" sz="2800">
                        <a:effectLst/>
                        <a:latin typeface="Calibri"/>
                        <a:ea typeface="Calibri"/>
                        <a:cs typeface="Times New Roman"/>
                      </a:endParaRPr>
                    </a:p>
                  </a:txBody>
                  <a:tcPr marL="68580" marR="68580" marT="0" marB="0"/>
                </a:tc>
                <a:tc>
                  <a:txBody>
                    <a:bodyPr/>
                    <a:lstStyle/>
                    <a:p>
                      <a:pPr>
                        <a:spcBef>
                          <a:spcPts val="600"/>
                        </a:spcBef>
                        <a:spcAft>
                          <a:spcPts val="0"/>
                        </a:spcAft>
                      </a:pPr>
                      <a:r>
                        <a:rPr lang="en-GB" sz="2000">
                          <a:effectLst/>
                        </a:rPr>
                        <a:t>123 High Street</a:t>
                      </a:r>
                      <a:endParaRPr lang="en-GB" sz="2800">
                        <a:effectLst/>
                        <a:latin typeface="Calibri"/>
                        <a:ea typeface="Calibri"/>
                        <a:cs typeface="Times New Roman"/>
                      </a:endParaRPr>
                    </a:p>
                  </a:txBody>
                  <a:tcPr marL="68580" marR="68580" marT="0" marB="0"/>
                </a:tc>
              </a:tr>
              <a:tr h="0">
                <a:tc>
                  <a:txBody>
                    <a:bodyPr/>
                    <a:lstStyle/>
                    <a:p>
                      <a:pPr>
                        <a:spcBef>
                          <a:spcPts val="600"/>
                        </a:spcBef>
                        <a:spcAft>
                          <a:spcPts val="0"/>
                        </a:spcAft>
                      </a:pPr>
                      <a:r>
                        <a:rPr lang="en-GB" sz="2000" b="0" dirty="0">
                          <a:effectLst/>
                        </a:rPr>
                        <a:t>TY123456/09</a:t>
                      </a:r>
                      <a:endParaRPr lang="en-GB" sz="2800" b="0" dirty="0">
                        <a:effectLst/>
                        <a:latin typeface="Calibri"/>
                        <a:ea typeface="Calibri"/>
                        <a:cs typeface="Times New Roman"/>
                      </a:endParaRPr>
                    </a:p>
                  </a:txBody>
                  <a:tcPr marL="68580" marR="68580" marT="0" marB="0"/>
                </a:tc>
                <a:tc>
                  <a:txBody>
                    <a:bodyPr/>
                    <a:lstStyle/>
                    <a:p>
                      <a:pPr>
                        <a:spcBef>
                          <a:spcPts val="600"/>
                        </a:spcBef>
                        <a:spcAft>
                          <a:spcPts val="0"/>
                        </a:spcAft>
                      </a:pPr>
                      <a:r>
                        <a:rPr lang="en-GB" sz="2000">
                          <a:effectLst/>
                        </a:rPr>
                        <a:t>Smith</a:t>
                      </a:r>
                      <a:endParaRPr lang="en-GB" sz="2800">
                        <a:effectLst/>
                        <a:latin typeface="Calibri"/>
                        <a:ea typeface="Calibri"/>
                        <a:cs typeface="Times New Roman"/>
                      </a:endParaRPr>
                    </a:p>
                  </a:txBody>
                  <a:tcPr marL="68580" marR="68580" marT="0" marB="0"/>
                </a:tc>
                <a:tc>
                  <a:txBody>
                    <a:bodyPr/>
                    <a:lstStyle/>
                    <a:p>
                      <a:pPr>
                        <a:spcBef>
                          <a:spcPts val="600"/>
                        </a:spcBef>
                        <a:spcAft>
                          <a:spcPts val="0"/>
                        </a:spcAft>
                      </a:pPr>
                      <a:r>
                        <a:rPr lang="en-GB" sz="2000">
                          <a:effectLst/>
                        </a:rPr>
                        <a:t>Billy</a:t>
                      </a:r>
                      <a:endParaRPr lang="en-GB" sz="2800">
                        <a:effectLst/>
                        <a:latin typeface="Calibri"/>
                        <a:ea typeface="Calibri"/>
                        <a:cs typeface="Times New Roman"/>
                      </a:endParaRPr>
                    </a:p>
                  </a:txBody>
                  <a:tcPr marL="68580" marR="68580" marT="0" marB="0"/>
                </a:tc>
                <a:tc>
                  <a:txBody>
                    <a:bodyPr/>
                    <a:lstStyle/>
                    <a:p>
                      <a:pPr>
                        <a:spcBef>
                          <a:spcPts val="600"/>
                        </a:spcBef>
                        <a:spcAft>
                          <a:spcPts val="0"/>
                        </a:spcAft>
                      </a:pPr>
                      <a:r>
                        <a:rPr lang="en-GB" sz="2000" b="1" dirty="0">
                          <a:solidFill>
                            <a:srgbClr val="FF0000"/>
                          </a:solidFill>
                          <a:effectLst/>
                        </a:rPr>
                        <a:t>04/12/1976</a:t>
                      </a:r>
                      <a:endParaRPr lang="en-GB" sz="2800" b="1" dirty="0">
                        <a:solidFill>
                          <a:srgbClr val="FF0000"/>
                        </a:solidFill>
                        <a:effectLst/>
                        <a:latin typeface="Calibri"/>
                        <a:ea typeface="Calibri"/>
                        <a:cs typeface="Times New Roman"/>
                      </a:endParaRPr>
                    </a:p>
                  </a:txBody>
                  <a:tcPr marL="68580" marR="68580" marT="0" marB="0"/>
                </a:tc>
                <a:tc>
                  <a:txBody>
                    <a:bodyPr/>
                    <a:lstStyle/>
                    <a:p>
                      <a:pPr>
                        <a:spcBef>
                          <a:spcPts val="600"/>
                        </a:spcBef>
                        <a:spcAft>
                          <a:spcPts val="0"/>
                        </a:spcAft>
                      </a:pPr>
                      <a:r>
                        <a:rPr lang="en-GB" sz="2000">
                          <a:effectLst/>
                        </a:rPr>
                        <a:t>123 High Street</a:t>
                      </a:r>
                      <a:endParaRPr lang="en-GB" sz="2800">
                        <a:effectLst/>
                        <a:latin typeface="Calibri"/>
                        <a:ea typeface="Calibri"/>
                        <a:cs typeface="Times New Roman"/>
                      </a:endParaRPr>
                    </a:p>
                  </a:txBody>
                  <a:tcPr marL="68580" marR="68580" marT="0" marB="0"/>
                </a:tc>
              </a:tr>
              <a:tr h="0">
                <a:tc>
                  <a:txBody>
                    <a:bodyPr/>
                    <a:lstStyle/>
                    <a:p>
                      <a:pPr>
                        <a:spcBef>
                          <a:spcPts val="600"/>
                        </a:spcBef>
                        <a:spcAft>
                          <a:spcPts val="0"/>
                        </a:spcAft>
                      </a:pPr>
                      <a:r>
                        <a:rPr lang="en-GB" sz="2000" b="0" dirty="0">
                          <a:effectLst/>
                        </a:rPr>
                        <a:t>TY123456/09</a:t>
                      </a:r>
                      <a:endParaRPr lang="en-GB" sz="2800" b="0" dirty="0">
                        <a:effectLst/>
                        <a:latin typeface="Calibri"/>
                        <a:ea typeface="Calibri"/>
                        <a:cs typeface="Times New Roman"/>
                      </a:endParaRPr>
                    </a:p>
                  </a:txBody>
                  <a:tcPr marL="68580" marR="68580" marT="0" marB="0"/>
                </a:tc>
                <a:tc>
                  <a:txBody>
                    <a:bodyPr/>
                    <a:lstStyle/>
                    <a:p>
                      <a:pPr>
                        <a:spcBef>
                          <a:spcPts val="600"/>
                        </a:spcBef>
                        <a:spcAft>
                          <a:spcPts val="0"/>
                        </a:spcAft>
                      </a:pPr>
                      <a:r>
                        <a:rPr lang="en-GB" sz="2000">
                          <a:effectLst/>
                        </a:rPr>
                        <a:t>Smith</a:t>
                      </a:r>
                      <a:endParaRPr lang="en-GB" sz="2800">
                        <a:effectLst/>
                        <a:latin typeface="Calibri"/>
                        <a:ea typeface="Calibri"/>
                        <a:cs typeface="Times New Roman"/>
                      </a:endParaRPr>
                    </a:p>
                  </a:txBody>
                  <a:tcPr marL="68580" marR="68580" marT="0" marB="0"/>
                </a:tc>
                <a:tc>
                  <a:txBody>
                    <a:bodyPr/>
                    <a:lstStyle/>
                    <a:p>
                      <a:pPr>
                        <a:spcBef>
                          <a:spcPts val="600"/>
                        </a:spcBef>
                        <a:spcAft>
                          <a:spcPts val="0"/>
                        </a:spcAft>
                      </a:pPr>
                      <a:r>
                        <a:rPr lang="en-GB" sz="2000">
                          <a:effectLst/>
                        </a:rPr>
                        <a:t>Billy</a:t>
                      </a:r>
                      <a:endParaRPr lang="en-GB" sz="2800">
                        <a:effectLst/>
                        <a:latin typeface="Calibri"/>
                        <a:ea typeface="Calibri"/>
                        <a:cs typeface="Times New Roman"/>
                      </a:endParaRPr>
                    </a:p>
                  </a:txBody>
                  <a:tcPr marL="68580" marR="68580" marT="0" marB="0"/>
                </a:tc>
                <a:tc>
                  <a:txBody>
                    <a:bodyPr/>
                    <a:lstStyle/>
                    <a:p>
                      <a:pPr>
                        <a:spcBef>
                          <a:spcPts val="600"/>
                        </a:spcBef>
                        <a:spcAft>
                          <a:spcPts val="0"/>
                        </a:spcAft>
                      </a:pPr>
                      <a:r>
                        <a:rPr lang="en-GB" sz="2000" b="0" dirty="0">
                          <a:effectLst/>
                        </a:rPr>
                        <a:t>12/04/1976</a:t>
                      </a:r>
                      <a:endParaRPr lang="en-GB" sz="2800" b="0" dirty="0">
                        <a:effectLst/>
                        <a:latin typeface="Calibri"/>
                        <a:ea typeface="Calibri"/>
                        <a:cs typeface="Times New Roman"/>
                      </a:endParaRPr>
                    </a:p>
                  </a:txBody>
                  <a:tcPr marL="68580" marR="68580" marT="0" marB="0"/>
                </a:tc>
                <a:tc>
                  <a:txBody>
                    <a:bodyPr/>
                    <a:lstStyle/>
                    <a:p>
                      <a:pPr>
                        <a:spcBef>
                          <a:spcPts val="600"/>
                        </a:spcBef>
                        <a:spcAft>
                          <a:spcPts val="0"/>
                        </a:spcAft>
                      </a:pPr>
                      <a:r>
                        <a:rPr lang="en-GB" sz="2000" b="1" dirty="0">
                          <a:solidFill>
                            <a:srgbClr val="FF0000"/>
                          </a:solidFill>
                          <a:effectLst/>
                        </a:rPr>
                        <a:t>132 High Street</a:t>
                      </a:r>
                      <a:endParaRPr lang="en-GB" sz="2800" b="1" dirty="0">
                        <a:solidFill>
                          <a:srgbClr val="FF0000"/>
                        </a:solidFill>
                        <a:effectLst/>
                        <a:latin typeface="Calibri"/>
                        <a:ea typeface="Calibri"/>
                        <a:cs typeface="Times New Roman"/>
                      </a:endParaRPr>
                    </a:p>
                  </a:txBody>
                  <a:tcPr marL="68580" marR="68580" marT="0" marB="0"/>
                </a:tc>
              </a:tr>
              <a:tr h="0">
                <a:tc>
                  <a:txBody>
                    <a:bodyPr/>
                    <a:lstStyle/>
                    <a:p>
                      <a:pPr>
                        <a:spcBef>
                          <a:spcPts val="600"/>
                        </a:spcBef>
                        <a:spcAft>
                          <a:spcPts val="0"/>
                        </a:spcAft>
                      </a:pPr>
                      <a:r>
                        <a:rPr lang="en-GB" sz="2000" dirty="0">
                          <a:solidFill>
                            <a:srgbClr val="FFFF00"/>
                          </a:solidFill>
                          <a:effectLst/>
                        </a:rPr>
                        <a:t>ZZ765833/10</a:t>
                      </a:r>
                      <a:endParaRPr lang="en-GB" sz="2800" dirty="0">
                        <a:solidFill>
                          <a:srgbClr val="FFFF00"/>
                        </a:solidFill>
                        <a:effectLst/>
                        <a:latin typeface="Calibri"/>
                        <a:ea typeface="Calibri"/>
                        <a:cs typeface="Times New Roman"/>
                      </a:endParaRPr>
                    </a:p>
                  </a:txBody>
                  <a:tcPr marL="68580" marR="68580" marT="0" marB="0"/>
                </a:tc>
                <a:tc>
                  <a:txBody>
                    <a:bodyPr/>
                    <a:lstStyle/>
                    <a:p>
                      <a:pPr>
                        <a:spcBef>
                          <a:spcPts val="600"/>
                        </a:spcBef>
                        <a:spcAft>
                          <a:spcPts val="0"/>
                        </a:spcAft>
                      </a:pPr>
                      <a:r>
                        <a:rPr lang="en-GB" sz="2000">
                          <a:effectLst/>
                        </a:rPr>
                        <a:t>Smith</a:t>
                      </a:r>
                      <a:endParaRPr lang="en-GB" sz="2800">
                        <a:effectLst/>
                        <a:latin typeface="Calibri"/>
                        <a:ea typeface="Calibri"/>
                        <a:cs typeface="Times New Roman"/>
                      </a:endParaRPr>
                    </a:p>
                  </a:txBody>
                  <a:tcPr marL="68580" marR="68580" marT="0" marB="0"/>
                </a:tc>
                <a:tc>
                  <a:txBody>
                    <a:bodyPr/>
                    <a:lstStyle/>
                    <a:p>
                      <a:pPr>
                        <a:spcBef>
                          <a:spcPts val="600"/>
                        </a:spcBef>
                        <a:spcAft>
                          <a:spcPts val="0"/>
                        </a:spcAft>
                      </a:pPr>
                      <a:r>
                        <a:rPr lang="en-GB" sz="2000">
                          <a:effectLst/>
                        </a:rPr>
                        <a:t>Billy</a:t>
                      </a:r>
                      <a:endParaRPr lang="en-GB" sz="2800">
                        <a:effectLst/>
                        <a:latin typeface="Calibri"/>
                        <a:ea typeface="Calibri"/>
                        <a:cs typeface="Times New Roman"/>
                      </a:endParaRPr>
                    </a:p>
                  </a:txBody>
                  <a:tcPr marL="68580" marR="68580" marT="0" marB="0"/>
                </a:tc>
                <a:tc>
                  <a:txBody>
                    <a:bodyPr/>
                    <a:lstStyle/>
                    <a:p>
                      <a:pPr>
                        <a:spcBef>
                          <a:spcPts val="600"/>
                        </a:spcBef>
                        <a:spcAft>
                          <a:spcPts val="0"/>
                        </a:spcAft>
                      </a:pPr>
                      <a:r>
                        <a:rPr lang="en-GB" sz="2000">
                          <a:effectLst/>
                        </a:rPr>
                        <a:t>12/04/1976</a:t>
                      </a:r>
                      <a:endParaRPr lang="en-GB" sz="2800">
                        <a:effectLst/>
                        <a:latin typeface="Calibri"/>
                        <a:ea typeface="Calibri"/>
                        <a:cs typeface="Times New Roman"/>
                      </a:endParaRPr>
                    </a:p>
                  </a:txBody>
                  <a:tcPr marL="68580" marR="68580" marT="0" marB="0"/>
                </a:tc>
                <a:tc>
                  <a:txBody>
                    <a:bodyPr/>
                    <a:lstStyle/>
                    <a:p>
                      <a:pPr>
                        <a:spcBef>
                          <a:spcPts val="600"/>
                        </a:spcBef>
                        <a:spcAft>
                          <a:spcPts val="0"/>
                        </a:spcAft>
                      </a:pPr>
                      <a:r>
                        <a:rPr lang="en-GB" sz="2000" dirty="0">
                          <a:effectLst/>
                        </a:rPr>
                        <a:t>123 High Street</a:t>
                      </a:r>
                      <a:endParaRPr lang="en-GB" sz="2800" dirty="0">
                        <a:effectLst/>
                        <a:latin typeface="Calibri"/>
                        <a:ea typeface="Calibri"/>
                        <a:cs typeface="Times New Roman"/>
                      </a:endParaRPr>
                    </a:p>
                  </a:txBody>
                  <a:tcPr marL="68580" marR="68580" marT="0" marB="0"/>
                </a:tc>
              </a:tr>
            </a:tbl>
          </a:graphicData>
        </a:graphic>
      </p:graphicFrame>
      <p:sp>
        <p:nvSpPr>
          <p:cNvPr id="3" name="TextBox 2"/>
          <p:cNvSpPr txBox="1"/>
          <p:nvPr/>
        </p:nvSpPr>
        <p:spPr>
          <a:xfrm>
            <a:off x="2771800" y="6219130"/>
            <a:ext cx="3298019" cy="369332"/>
          </a:xfrm>
          <a:prstGeom prst="rect">
            <a:avLst/>
          </a:prstGeom>
          <a:noFill/>
        </p:spPr>
        <p:txBody>
          <a:bodyPr wrap="none" rtlCol="0">
            <a:spAutoFit/>
          </a:bodyPr>
          <a:lstStyle/>
          <a:p>
            <a:r>
              <a:rPr lang="en-GB" dirty="0" smtClean="0"/>
              <a:t>All Names and Data are Synthetic</a:t>
            </a:r>
            <a:endParaRPr lang="en-GB" dirty="0"/>
          </a:p>
        </p:txBody>
      </p:sp>
    </p:spTree>
    <p:extLst>
      <p:ext uri="{BB962C8B-B14F-4D97-AF65-F5344CB8AC3E}">
        <p14:creationId xmlns:p14="http://schemas.microsoft.com/office/powerpoint/2010/main" val="1177594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15175" y="3158970"/>
            <a:ext cx="6281992" cy="3794325"/>
            <a:chOff x="1115175" y="3158970"/>
            <a:chExt cx="6281992" cy="3794325"/>
          </a:xfrm>
        </p:grpSpPr>
        <p:pic>
          <p:nvPicPr>
            <p:cNvPr id="2052" name="Picture 4" descr="http://desocultar.files.wordpress.com/2010/06/lupi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344992">
              <a:off x="1115175" y="3158970"/>
              <a:ext cx="6281992" cy="3794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66645" y="4067780"/>
              <a:ext cx="945515" cy="369332"/>
            </a:xfrm>
            <a:prstGeom prst="rect">
              <a:avLst/>
            </a:prstGeom>
            <a:noFill/>
          </p:spPr>
          <p:txBody>
            <a:bodyPr wrap="none" rtlCol="0">
              <a:spAutoFit/>
            </a:bodyPr>
            <a:lstStyle/>
            <a:p>
              <a:r>
                <a:rPr lang="en-GB" dirty="0" smtClean="0"/>
                <a:t>Ref. </a:t>
              </a:r>
              <a:r>
                <a:rPr lang="en-GB" dirty="0" err="1" smtClean="0"/>
                <a:t>Nos</a:t>
              </a:r>
              <a:endParaRPr lang="en-GB" dirty="0"/>
            </a:p>
          </p:txBody>
        </p:sp>
      </p:grpSp>
      <p:sp>
        <p:nvSpPr>
          <p:cNvPr id="2" name="Title 1"/>
          <p:cNvSpPr>
            <a:spLocks noGrp="1"/>
          </p:cNvSpPr>
          <p:nvPr>
            <p:ph type="title"/>
          </p:nvPr>
        </p:nvSpPr>
        <p:spPr/>
        <p:txBody>
          <a:bodyPr/>
          <a:lstStyle/>
          <a:p>
            <a:r>
              <a:rPr lang="en-GB" dirty="0" smtClean="0"/>
              <a:t>Entity Resolution Gold Standard</a:t>
            </a:r>
            <a:endParaRPr lang="en-GB" dirty="0"/>
          </a:p>
        </p:txBody>
      </p:sp>
      <p:pic>
        <p:nvPicPr>
          <p:cNvPr id="2050" name="Picture 2" descr="https://encrypted-tbn0.gstatic.com/images?q=tbn:ANd9GcTLevJFmnTyU3-GBzWIyFIShRmcPE4H6KoIWF6CtiYKwx1IpJ9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628800"/>
            <a:ext cx="2505075" cy="175260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Magnetic Disk 4"/>
          <p:cNvSpPr/>
          <p:nvPr/>
        </p:nvSpPr>
        <p:spPr>
          <a:xfrm>
            <a:off x="6300192" y="1628800"/>
            <a:ext cx="1512168" cy="158417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Crime Recording System</a:t>
            </a:r>
            <a:endParaRPr lang="en-GB" dirty="0"/>
          </a:p>
        </p:txBody>
      </p:sp>
      <p:sp>
        <p:nvSpPr>
          <p:cNvPr id="4" name="Left-Right Arrow 3"/>
          <p:cNvSpPr/>
          <p:nvPr/>
        </p:nvSpPr>
        <p:spPr>
          <a:xfrm>
            <a:off x="3491880" y="2336676"/>
            <a:ext cx="2520280" cy="3002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534174" y="1844824"/>
            <a:ext cx="2477986" cy="369332"/>
          </a:xfrm>
          <a:prstGeom prst="rect">
            <a:avLst/>
          </a:prstGeom>
          <a:noFill/>
        </p:spPr>
        <p:txBody>
          <a:bodyPr wrap="none" rtlCol="0">
            <a:spAutoFit/>
          </a:bodyPr>
          <a:lstStyle/>
          <a:p>
            <a:r>
              <a:rPr lang="en-GB" dirty="0" smtClean="0"/>
              <a:t>1002 Crimes for Analysis</a:t>
            </a:r>
            <a:endParaRPr lang="en-GB" dirty="0"/>
          </a:p>
        </p:txBody>
      </p:sp>
      <p:sp>
        <p:nvSpPr>
          <p:cNvPr id="8" name="Flowchart: Magnetic Disk 7"/>
          <p:cNvSpPr/>
          <p:nvPr/>
        </p:nvSpPr>
        <p:spPr>
          <a:xfrm>
            <a:off x="7341408" y="2852936"/>
            <a:ext cx="1512168" cy="158417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r>
              <a:rPr lang="en-GB" dirty="0" smtClean="0"/>
              <a:t>Crime </a:t>
            </a:r>
            <a:r>
              <a:rPr lang="en-GB" dirty="0" err="1" smtClean="0"/>
              <a:t>Nominals</a:t>
            </a:r>
            <a:r>
              <a:rPr lang="en-GB" dirty="0" smtClean="0"/>
              <a:t> System</a:t>
            </a:r>
            <a:endParaRPr lang="en-GB" dirty="0"/>
          </a:p>
        </p:txBody>
      </p:sp>
      <p:sp>
        <p:nvSpPr>
          <p:cNvPr id="9" name="TextBox 8"/>
          <p:cNvSpPr txBox="1"/>
          <p:nvPr/>
        </p:nvSpPr>
        <p:spPr>
          <a:xfrm>
            <a:off x="5122460" y="4437112"/>
            <a:ext cx="833883" cy="369332"/>
          </a:xfrm>
          <a:prstGeom prst="rect">
            <a:avLst/>
          </a:prstGeom>
          <a:noFill/>
        </p:spPr>
        <p:txBody>
          <a:bodyPr wrap="none" rtlCol="0">
            <a:spAutoFit/>
          </a:bodyPr>
          <a:lstStyle/>
          <a:p>
            <a:r>
              <a:rPr lang="en-GB" dirty="0" smtClean="0"/>
              <a:t>Names</a:t>
            </a:r>
            <a:endParaRPr lang="en-GB" dirty="0"/>
          </a:p>
        </p:txBody>
      </p:sp>
      <p:sp>
        <p:nvSpPr>
          <p:cNvPr id="10" name="TextBox 9"/>
          <p:cNvSpPr txBox="1"/>
          <p:nvPr/>
        </p:nvSpPr>
        <p:spPr>
          <a:xfrm>
            <a:off x="4970079" y="4797152"/>
            <a:ext cx="1138645" cy="369332"/>
          </a:xfrm>
          <a:prstGeom prst="rect">
            <a:avLst/>
          </a:prstGeom>
          <a:noFill/>
        </p:spPr>
        <p:txBody>
          <a:bodyPr wrap="none" rtlCol="0">
            <a:spAutoFit/>
          </a:bodyPr>
          <a:lstStyle/>
          <a:p>
            <a:r>
              <a:rPr lang="en-GB" dirty="0" smtClean="0"/>
              <a:t>Addresses</a:t>
            </a:r>
            <a:endParaRPr lang="en-GB" dirty="0"/>
          </a:p>
        </p:txBody>
      </p:sp>
      <p:sp>
        <p:nvSpPr>
          <p:cNvPr id="11" name="TextBox 10"/>
          <p:cNvSpPr txBox="1"/>
          <p:nvPr/>
        </p:nvSpPr>
        <p:spPr>
          <a:xfrm>
            <a:off x="4752020" y="5157192"/>
            <a:ext cx="1470467" cy="369332"/>
          </a:xfrm>
          <a:prstGeom prst="rect">
            <a:avLst/>
          </a:prstGeom>
          <a:noFill/>
        </p:spPr>
        <p:txBody>
          <a:bodyPr wrap="none" rtlCol="0">
            <a:spAutoFit/>
          </a:bodyPr>
          <a:lstStyle/>
          <a:p>
            <a:r>
              <a:rPr lang="en-GB" dirty="0" smtClean="0"/>
              <a:t>Dates of Birth</a:t>
            </a:r>
            <a:endParaRPr lang="en-GB" dirty="0"/>
          </a:p>
        </p:txBody>
      </p:sp>
      <p:sp>
        <p:nvSpPr>
          <p:cNvPr id="13" name="TextBox 12"/>
          <p:cNvSpPr txBox="1"/>
          <p:nvPr/>
        </p:nvSpPr>
        <p:spPr>
          <a:xfrm>
            <a:off x="5034294" y="5517232"/>
            <a:ext cx="1010213" cy="369332"/>
          </a:xfrm>
          <a:prstGeom prst="rect">
            <a:avLst/>
          </a:prstGeom>
          <a:noFill/>
        </p:spPr>
        <p:txBody>
          <a:bodyPr wrap="none" rtlCol="0">
            <a:spAutoFit/>
          </a:bodyPr>
          <a:lstStyle/>
          <a:p>
            <a:r>
              <a:rPr lang="en-GB" dirty="0" smtClean="0"/>
              <a:t>Offences</a:t>
            </a:r>
            <a:endParaRPr lang="en-GB" dirty="0"/>
          </a:p>
        </p:txBody>
      </p:sp>
      <p:sp>
        <p:nvSpPr>
          <p:cNvPr id="14" name="TextBox 13"/>
          <p:cNvSpPr txBox="1"/>
          <p:nvPr/>
        </p:nvSpPr>
        <p:spPr>
          <a:xfrm>
            <a:off x="4907510" y="5877272"/>
            <a:ext cx="1159485" cy="369332"/>
          </a:xfrm>
          <a:prstGeom prst="rect">
            <a:avLst/>
          </a:prstGeom>
          <a:noFill/>
        </p:spPr>
        <p:txBody>
          <a:bodyPr wrap="none" rtlCol="0">
            <a:spAutoFit/>
          </a:bodyPr>
          <a:lstStyle/>
          <a:p>
            <a:r>
              <a:rPr lang="en-GB" dirty="0" smtClean="0"/>
              <a:t>Crime Info</a:t>
            </a:r>
            <a:endParaRPr lang="en-GB" dirty="0"/>
          </a:p>
        </p:txBody>
      </p:sp>
      <p:sp>
        <p:nvSpPr>
          <p:cNvPr id="15" name="Rectangle 14"/>
          <p:cNvSpPr/>
          <p:nvPr/>
        </p:nvSpPr>
        <p:spPr>
          <a:xfrm>
            <a:off x="416293" y="5415607"/>
            <a:ext cx="307558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 ½ Days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12929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GB" dirty="0" smtClean="0"/>
              <a:t>Gold Standard</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5661083"/>
              </p:ext>
            </p:extLst>
          </p:nvPr>
        </p:nvGraphicFramePr>
        <p:xfrm>
          <a:off x="1709194" y="1124744"/>
          <a:ext cx="5455094" cy="5666544"/>
        </p:xfrm>
        <a:graphic>
          <a:graphicData uri="http://schemas.openxmlformats.org/drawingml/2006/table">
            <a:tbl>
              <a:tblPr>
                <a:tableStyleId>{5C22544A-7EE6-4342-B048-85BDC9FD1C3A}</a:tableStyleId>
              </a:tblPr>
              <a:tblGrid>
                <a:gridCol w="864174"/>
                <a:gridCol w="846504"/>
                <a:gridCol w="881844"/>
                <a:gridCol w="864174"/>
                <a:gridCol w="1998398"/>
              </a:tblGrid>
              <a:tr h="193926">
                <a:tc>
                  <a:txBody>
                    <a:bodyPr/>
                    <a:lstStyle/>
                    <a:p>
                      <a:pPr algn="ctr" fontAlgn="b"/>
                      <a:r>
                        <a:rPr lang="en-GB" sz="1200" b="1" i="0" u="none" strike="noStrike" dirty="0" smtClean="0">
                          <a:solidFill>
                            <a:srgbClr val="000000"/>
                          </a:solidFill>
                          <a:effectLst/>
                          <a:latin typeface="Calibri"/>
                        </a:rPr>
                        <a:t>Set ID</a:t>
                      </a:r>
                      <a:endParaRPr lang="en-GB" sz="1200" b="1" i="0" u="none" strike="noStrike" dirty="0">
                        <a:solidFill>
                          <a:srgbClr val="000000"/>
                        </a:solidFill>
                        <a:effectLst/>
                        <a:latin typeface="Calibri"/>
                      </a:endParaRPr>
                    </a:p>
                  </a:txBody>
                  <a:tcPr marL="2631" marR="2631" marT="2631" marB="0"/>
                </a:tc>
                <a:tc>
                  <a:txBody>
                    <a:bodyPr/>
                    <a:lstStyle/>
                    <a:p>
                      <a:pPr algn="ctr" fontAlgn="b"/>
                      <a:r>
                        <a:rPr lang="en-GB" sz="1200" b="1" i="0" u="none" strike="noStrike" dirty="0" smtClean="0">
                          <a:solidFill>
                            <a:srgbClr val="000000"/>
                          </a:solidFill>
                          <a:effectLst/>
                          <a:latin typeface="Calibri"/>
                        </a:rPr>
                        <a:t>Ref </a:t>
                      </a:r>
                      <a:r>
                        <a:rPr lang="en-GB" sz="1200" b="1" i="0" u="none" strike="noStrike" dirty="0" err="1" smtClean="0">
                          <a:solidFill>
                            <a:srgbClr val="000000"/>
                          </a:solidFill>
                          <a:effectLst/>
                          <a:latin typeface="Calibri"/>
                        </a:rPr>
                        <a:t>Num</a:t>
                      </a:r>
                      <a:endParaRPr lang="en-GB" sz="1200" b="1" i="0" u="none" strike="noStrike" dirty="0">
                        <a:solidFill>
                          <a:srgbClr val="000000"/>
                        </a:solidFill>
                        <a:effectLst/>
                        <a:latin typeface="Calibri"/>
                      </a:endParaRPr>
                    </a:p>
                  </a:txBody>
                  <a:tcPr marL="2631" marR="2631" marT="2631" marB="0"/>
                </a:tc>
                <a:tc>
                  <a:txBody>
                    <a:bodyPr/>
                    <a:lstStyle/>
                    <a:p>
                      <a:pPr algn="ctr" fontAlgn="b"/>
                      <a:r>
                        <a:rPr lang="en-GB" sz="1200" b="1" i="0" u="none" strike="noStrike" dirty="0" smtClean="0">
                          <a:solidFill>
                            <a:srgbClr val="000000"/>
                          </a:solidFill>
                          <a:effectLst/>
                          <a:latin typeface="Calibri"/>
                        </a:rPr>
                        <a:t>Surname</a:t>
                      </a:r>
                      <a:endParaRPr lang="en-GB" sz="1200" b="1" i="0" u="none" strike="noStrike" dirty="0">
                        <a:solidFill>
                          <a:srgbClr val="000000"/>
                        </a:solidFill>
                        <a:effectLst/>
                        <a:latin typeface="Calibri"/>
                      </a:endParaRPr>
                    </a:p>
                  </a:txBody>
                  <a:tcPr marL="2631" marR="2631" marT="2631" marB="0"/>
                </a:tc>
                <a:tc>
                  <a:txBody>
                    <a:bodyPr/>
                    <a:lstStyle/>
                    <a:p>
                      <a:pPr algn="ctr" fontAlgn="b"/>
                      <a:r>
                        <a:rPr lang="en-GB" sz="1200" b="1" i="0" u="none" strike="noStrike" dirty="0" smtClean="0">
                          <a:solidFill>
                            <a:srgbClr val="000000"/>
                          </a:solidFill>
                          <a:effectLst/>
                          <a:latin typeface="Calibri"/>
                        </a:rPr>
                        <a:t>Forename</a:t>
                      </a:r>
                      <a:endParaRPr lang="en-GB" sz="1200" b="1" i="0" u="none" strike="noStrike" dirty="0">
                        <a:solidFill>
                          <a:srgbClr val="000000"/>
                        </a:solidFill>
                        <a:effectLst/>
                        <a:latin typeface="Calibri"/>
                      </a:endParaRPr>
                    </a:p>
                  </a:txBody>
                  <a:tcPr marL="2631" marR="2631" marT="2631" marB="0"/>
                </a:tc>
                <a:tc>
                  <a:txBody>
                    <a:bodyPr/>
                    <a:lstStyle/>
                    <a:p>
                      <a:pPr algn="ctr" fontAlgn="b"/>
                      <a:r>
                        <a:rPr lang="en-GB" sz="1200" b="1" i="0" u="none" strike="noStrike" dirty="0" smtClean="0">
                          <a:solidFill>
                            <a:srgbClr val="000000"/>
                          </a:solidFill>
                          <a:effectLst/>
                          <a:latin typeface="Calibri"/>
                        </a:rPr>
                        <a:t>DOB</a:t>
                      </a:r>
                      <a:endParaRPr lang="en-GB" sz="1200" b="1" i="0" u="none" strike="noStrike" dirty="0">
                        <a:solidFill>
                          <a:srgbClr val="000000"/>
                        </a:solidFill>
                        <a:effectLst/>
                        <a:latin typeface="Calibri"/>
                      </a:endParaRPr>
                    </a:p>
                  </a:txBody>
                  <a:tcPr marL="2631" marR="2631" marT="2631" marB="0"/>
                </a:tc>
              </a:tr>
              <a:tr h="193926">
                <a:tc>
                  <a:txBody>
                    <a:bodyPr/>
                    <a:lstStyle/>
                    <a:p>
                      <a:pPr algn="ctr" fontAlgn="b"/>
                      <a:r>
                        <a:rPr lang="en-GB" sz="1200" u="none" strike="noStrike" dirty="0">
                          <a:effectLst/>
                        </a:rPr>
                        <a:t>71</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a:effectLst/>
                        </a:rPr>
                        <a:t>765304C</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smtClean="0">
                          <a:effectLst/>
                        </a:rPr>
                        <a:t>CHASS</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smtClean="0">
                          <a:effectLst/>
                        </a:rPr>
                        <a:t>MILKOV</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a:effectLst/>
                        </a:rPr>
                        <a:t>25/03/1984 00:00</a:t>
                      </a:r>
                      <a:endParaRPr lang="en-GB" sz="1200" b="0" i="0" u="none" strike="noStrike" dirty="0">
                        <a:solidFill>
                          <a:srgbClr val="000000"/>
                        </a:solidFill>
                        <a:effectLst/>
                        <a:latin typeface="Calibri"/>
                      </a:endParaRPr>
                    </a:p>
                  </a:txBody>
                  <a:tcPr marL="2631" marR="2631" marT="2631" marB="0"/>
                </a:tc>
              </a:tr>
              <a:tr h="193926">
                <a:tc>
                  <a:txBody>
                    <a:bodyPr/>
                    <a:lstStyle/>
                    <a:p>
                      <a:pPr algn="ctr" fontAlgn="b"/>
                      <a:r>
                        <a:rPr lang="en-GB" sz="1200" u="none" strike="noStrike" dirty="0">
                          <a:effectLst/>
                        </a:rPr>
                        <a:t>71</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a:effectLst/>
                        </a:rPr>
                        <a:t>765304C</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dirty="0" smtClean="0">
                          <a:effectLst/>
                        </a:rPr>
                        <a:t>CHASS</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smtClean="0">
                          <a:effectLst/>
                        </a:rPr>
                        <a:t>MILKOV</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a:effectLst/>
                        </a:rPr>
                        <a:t>25/03/1984 00:00</a:t>
                      </a:r>
                      <a:endParaRPr lang="en-GB" sz="1200" b="0" i="0" u="none" strike="noStrike">
                        <a:solidFill>
                          <a:srgbClr val="000000"/>
                        </a:solidFill>
                        <a:effectLst/>
                        <a:latin typeface="Calibri"/>
                      </a:endParaRPr>
                    </a:p>
                  </a:txBody>
                  <a:tcPr marL="2631" marR="2631" marT="2631" marB="0"/>
                </a:tc>
              </a:tr>
              <a:tr h="193926">
                <a:tc>
                  <a:txBody>
                    <a:bodyPr/>
                    <a:lstStyle/>
                    <a:p>
                      <a:pPr algn="ctr" fontAlgn="b"/>
                      <a:r>
                        <a:rPr lang="en-GB" sz="1200" u="none" strike="noStrike">
                          <a:effectLst/>
                        </a:rPr>
                        <a:t>71</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a:effectLst/>
                        </a:rPr>
                        <a:t>765304C</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dirty="0" smtClean="0">
                          <a:effectLst/>
                        </a:rPr>
                        <a:t>CHASS</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smtClean="0">
                          <a:effectLst/>
                        </a:rPr>
                        <a:t>MILKOV</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a:effectLst/>
                        </a:rPr>
                        <a:t>25/03/1984 00:00</a:t>
                      </a:r>
                      <a:endParaRPr lang="en-GB" sz="1200" b="0" i="0" u="none" strike="noStrike">
                        <a:solidFill>
                          <a:srgbClr val="000000"/>
                        </a:solidFill>
                        <a:effectLst/>
                        <a:latin typeface="Calibri"/>
                      </a:endParaRPr>
                    </a:p>
                  </a:txBody>
                  <a:tcPr marL="2631" marR="2631" marT="2631" marB="0"/>
                </a:tc>
              </a:tr>
              <a:tr h="193926">
                <a:tc>
                  <a:txBody>
                    <a:bodyPr/>
                    <a:lstStyle/>
                    <a:p>
                      <a:pPr algn="ctr" fontAlgn="b"/>
                      <a:r>
                        <a:rPr lang="en-GB" sz="1200" u="none" strike="noStrike">
                          <a:effectLst/>
                        </a:rPr>
                        <a:t>71</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a:effectLst/>
                        </a:rPr>
                        <a:t>765304C</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dirty="0" smtClean="0">
                          <a:effectLst/>
                        </a:rPr>
                        <a:t>CHASS</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smtClean="0">
                          <a:effectLst/>
                        </a:rPr>
                        <a:t>MILKOV</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a:effectLst/>
                        </a:rPr>
                        <a:t>25/03/1984 00:00</a:t>
                      </a:r>
                      <a:endParaRPr lang="en-GB" sz="1200" b="0" i="0" u="none" strike="noStrike">
                        <a:solidFill>
                          <a:srgbClr val="000000"/>
                        </a:solidFill>
                        <a:effectLst/>
                        <a:latin typeface="Calibri"/>
                      </a:endParaRPr>
                    </a:p>
                  </a:txBody>
                  <a:tcPr marL="2631" marR="2631" marT="2631" marB="0"/>
                </a:tc>
              </a:tr>
              <a:tr h="193926">
                <a:tc>
                  <a:txBody>
                    <a:bodyPr/>
                    <a:lstStyle/>
                    <a:p>
                      <a:pPr algn="ctr" fontAlgn="b"/>
                      <a:r>
                        <a:rPr lang="en-GB" sz="1200" u="none" strike="noStrike">
                          <a:effectLst/>
                        </a:rPr>
                        <a:t>71</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a:effectLst/>
                        </a:rPr>
                        <a:t>765304C</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dirty="0" smtClean="0">
                          <a:effectLst/>
                        </a:rPr>
                        <a:t>CHASS</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smtClean="0">
                          <a:effectLst/>
                        </a:rPr>
                        <a:t>MILKOV</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a:effectLst/>
                        </a:rPr>
                        <a:t>25/03/1984 00:00</a:t>
                      </a:r>
                      <a:endParaRPr lang="en-GB" sz="1200" b="0" i="0" u="none" strike="noStrike">
                        <a:solidFill>
                          <a:srgbClr val="000000"/>
                        </a:solidFill>
                        <a:effectLst/>
                        <a:latin typeface="Calibri"/>
                      </a:endParaRPr>
                    </a:p>
                  </a:txBody>
                  <a:tcPr marL="2631" marR="2631" marT="2631" marB="0"/>
                </a:tc>
              </a:tr>
              <a:tr h="193926">
                <a:tc>
                  <a:txBody>
                    <a:bodyPr/>
                    <a:lstStyle/>
                    <a:p>
                      <a:pPr algn="ctr" fontAlgn="b"/>
                      <a:r>
                        <a:rPr lang="en-GB" sz="1200" u="none" strike="noStrike">
                          <a:effectLst/>
                        </a:rPr>
                        <a:t>71</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a:effectLst/>
                        </a:rPr>
                        <a:t>765304C</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dirty="0" smtClean="0">
                          <a:effectLst/>
                        </a:rPr>
                        <a:t>CHASS</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smtClean="0">
                          <a:effectLst/>
                        </a:rPr>
                        <a:t>MILKOV</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a:effectLst/>
                        </a:rPr>
                        <a:t>25/03/1984 00:00</a:t>
                      </a:r>
                      <a:endParaRPr lang="en-GB" sz="1200" b="0" i="0" u="none" strike="noStrike">
                        <a:solidFill>
                          <a:srgbClr val="000000"/>
                        </a:solidFill>
                        <a:effectLst/>
                        <a:latin typeface="Calibri"/>
                      </a:endParaRPr>
                    </a:p>
                  </a:txBody>
                  <a:tcPr marL="2631" marR="2631" marT="2631" marB="0"/>
                </a:tc>
              </a:tr>
              <a:tr h="193926">
                <a:tc>
                  <a:txBody>
                    <a:bodyPr/>
                    <a:lstStyle/>
                    <a:p>
                      <a:pPr algn="ctr" fontAlgn="b"/>
                      <a:r>
                        <a:rPr lang="en-GB" sz="1200" u="none" strike="noStrike">
                          <a:effectLst/>
                        </a:rPr>
                        <a:t>71</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a:effectLst/>
                        </a:rPr>
                        <a:t>765304C</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dirty="0" smtClean="0">
                          <a:effectLst/>
                        </a:rPr>
                        <a:t>CHASS</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smtClean="0">
                          <a:effectLst/>
                        </a:rPr>
                        <a:t>MILKOV</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a:effectLst/>
                        </a:rPr>
                        <a:t>25/03/1984 00:00</a:t>
                      </a:r>
                      <a:endParaRPr lang="en-GB" sz="1200" b="0" i="0" u="none" strike="noStrike">
                        <a:solidFill>
                          <a:srgbClr val="000000"/>
                        </a:solidFill>
                        <a:effectLst/>
                        <a:latin typeface="Calibri"/>
                      </a:endParaRPr>
                    </a:p>
                  </a:txBody>
                  <a:tcPr marL="2631" marR="2631" marT="2631" marB="0"/>
                </a:tc>
              </a:tr>
              <a:tr h="193926">
                <a:tc>
                  <a:txBody>
                    <a:bodyPr/>
                    <a:lstStyle/>
                    <a:p>
                      <a:pPr algn="ctr" fontAlgn="b"/>
                      <a:r>
                        <a:rPr lang="en-GB" sz="1200" u="none" strike="noStrike">
                          <a:effectLst/>
                        </a:rPr>
                        <a:t>71</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a:effectLst/>
                        </a:rPr>
                        <a:t>765304C</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dirty="0" smtClean="0">
                          <a:effectLst/>
                        </a:rPr>
                        <a:t>CHASS</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smtClean="0">
                          <a:effectLst/>
                        </a:rPr>
                        <a:t>MILKOF</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a:effectLst/>
                        </a:rPr>
                        <a:t>25/03/1984 00:00</a:t>
                      </a:r>
                      <a:endParaRPr lang="en-GB" sz="1200" b="0" i="0" u="none" strike="noStrike">
                        <a:solidFill>
                          <a:srgbClr val="000000"/>
                        </a:solidFill>
                        <a:effectLst/>
                        <a:latin typeface="Calibri"/>
                      </a:endParaRPr>
                    </a:p>
                  </a:txBody>
                  <a:tcPr marL="2631" marR="2631" marT="2631" marB="0"/>
                </a:tc>
              </a:tr>
              <a:tr h="193926">
                <a:tc>
                  <a:txBody>
                    <a:bodyPr/>
                    <a:lstStyle/>
                    <a:p>
                      <a:pPr algn="ctr" fontAlgn="b"/>
                      <a:r>
                        <a:rPr lang="en-GB" sz="1200" u="none" strike="noStrike">
                          <a:effectLst/>
                        </a:rPr>
                        <a:t>71</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a:effectLst/>
                        </a:rPr>
                        <a:t>765304C</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dirty="0" smtClean="0">
                          <a:effectLst/>
                        </a:rPr>
                        <a:t>CHASS</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smtClean="0">
                          <a:effectLst/>
                        </a:rPr>
                        <a:t>MILKOVR</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a:effectLst/>
                        </a:rPr>
                        <a:t>25/03/1984 00:00</a:t>
                      </a:r>
                      <a:endParaRPr lang="en-GB" sz="1200" b="0" i="0" u="none" strike="noStrike">
                        <a:solidFill>
                          <a:srgbClr val="000000"/>
                        </a:solidFill>
                        <a:effectLst/>
                        <a:latin typeface="Calibri"/>
                      </a:endParaRPr>
                    </a:p>
                  </a:txBody>
                  <a:tcPr marL="2631" marR="2631" marT="2631" marB="0"/>
                </a:tc>
              </a:tr>
              <a:tr h="193926">
                <a:tc>
                  <a:txBody>
                    <a:bodyPr/>
                    <a:lstStyle/>
                    <a:p>
                      <a:pPr algn="ctr" fontAlgn="b"/>
                      <a:r>
                        <a:rPr lang="en-GB" sz="1200" u="none" strike="noStrike">
                          <a:effectLst/>
                        </a:rPr>
                        <a:t>71</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a:effectLst/>
                        </a:rPr>
                        <a:t>765304C</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dirty="0" smtClean="0">
                          <a:effectLst/>
                        </a:rPr>
                        <a:t>CHASS</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smtClean="0">
                          <a:effectLst/>
                        </a:rPr>
                        <a:t>MILKOV</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a:effectLst/>
                        </a:rPr>
                        <a:t>25/03/1984 00:00</a:t>
                      </a:r>
                      <a:endParaRPr lang="en-GB" sz="1200" b="0" i="0" u="none" strike="noStrike">
                        <a:solidFill>
                          <a:srgbClr val="000000"/>
                        </a:solidFill>
                        <a:effectLst/>
                        <a:latin typeface="Calibri"/>
                      </a:endParaRPr>
                    </a:p>
                  </a:txBody>
                  <a:tcPr marL="2631" marR="2631" marT="2631" marB="0"/>
                </a:tc>
              </a:tr>
              <a:tr h="193926">
                <a:tc>
                  <a:txBody>
                    <a:bodyPr/>
                    <a:lstStyle/>
                    <a:p>
                      <a:pPr algn="ctr" fontAlgn="b"/>
                      <a:r>
                        <a:rPr lang="en-GB" sz="1200" u="none" strike="noStrike">
                          <a:effectLst/>
                        </a:rPr>
                        <a:t>71</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dirty="0" smtClean="0">
                          <a:effectLst/>
                        </a:rPr>
                        <a:t>12125304M</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smtClean="0">
                          <a:effectLst/>
                        </a:rPr>
                        <a:t>CHASS</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smtClean="0">
                          <a:effectLst/>
                        </a:rPr>
                        <a:t>MILKOV</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a:effectLst/>
                        </a:rPr>
                        <a:t>25/03/1984 00:00</a:t>
                      </a:r>
                      <a:endParaRPr lang="en-GB" sz="1200" b="0" i="0" u="none" strike="noStrike">
                        <a:solidFill>
                          <a:srgbClr val="000000"/>
                        </a:solidFill>
                        <a:effectLst/>
                        <a:latin typeface="Calibri"/>
                      </a:endParaRPr>
                    </a:p>
                  </a:txBody>
                  <a:tcPr marL="2631" marR="2631" marT="2631" marB="0"/>
                </a:tc>
              </a:tr>
              <a:tr h="193926">
                <a:tc>
                  <a:txBody>
                    <a:bodyPr/>
                    <a:lstStyle/>
                    <a:p>
                      <a:pPr algn="ctr" fontAlgn="b"/>
                      <a:r>
                        <a:rPr lang="en-GB" sz="1200" u="none" strike="noStrike" dirty="0">
                          <a:effectLst/>
                        </a:rPr>
                        <a:t>71</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smtClean="0">
                          <a:effectLst/>
                        </a:rPr>
                        <a:t>56334K</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smtClean="0">
                          <a:effectLst/>
                        </a:rPr>
                        <a:t>CHASS</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smtClean="0">
                          <a:effectLst/>
                        </a:rPr>
                        <a:t>MILKOV</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a:effectLst/>
                        </a:rPr>
                        <a:t>25/03/1984 00:00</a:t>
                      </a:r>
                      <a:endParaRPr lang="en-GB" sz="1200" b="0" i="0" u="none" strike="noStrike">
                        <a:solidFill>
                          <a:srgbClr val="000000"/>
                        </a:solidFill>
                        <a:effectLst/>
                        <a:latin typeface="Calibri"/>
                      </a:endParaRPr>
                    </a:p>
                  </a:txBody>
                  <a:tcPr marL="2631" marR="2631" marT="2631" marB="0"/>
                </a:tc>
              </a:tr>
              <a:tr h="193926">
                <a:tc>
                  <a:txBody>
                    <a:bodyPr/>
                    <a:lstStyle/>
                    <a:p>
                      <a:pPr algn="ctr" fontAlgn="b"/>
                      <a:r>
                        <a:rPr lang="en-GB" sz="1200" u="none" strike="noStrike">
                          <a:effectLst/>
                        </a:rPr>
                        <a:t>71</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dirty="0">
                          <a:effectLst/>
                        </a:rPr>
                        <a:t>765304C</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smtClean="0">
                          <a:effectLst/>
                        </a:rPr>
                        <a:t>CHASS</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smtClean="0">
                          <a:effectLst/>
                        </a:rPr>
                        <a:t>MILKOV</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a:effectLst/>
                        </a:rPr>
                        <a:t>25/03/1984 00:00</a:t>
                      </a:r>
                      <a:endParaRPr lang="en-GB" sz="1200" b="0" i="0" u="none" strike="noStrike">
                        <a:solidFill>
                          <a:srgbClr val="000000"/>
                        </a:solidFill>
                        <a:effectLst/>
                        <a:latin typeface="Calibri"/>
                      </a:endParaRPr>
                    </a:p>
                  </a:txBody>
                  <a:tcPr marL="2631" marR="2631" marT="2631" marB="0"/>
                </a:tc>
              </a:tr>
              <a:tr h="193926">
                <a:tc>
                  <a:txBody>
                    <a:bodyPr/>
                    <a:lstStyle/>
                    <a:p>
                      <a:pPr algn="ctr" fontAlgn="b"/>
                      <a:r>
                        <a:rPr lang="en-GB" sz="1200" u="none" strike="noStrike">
                          <a:effectLst/>
                        </a:rPr>
                        <a:t>71</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a:effectLst/>
                        </a:rPr>
                        <a:t>765304C</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dirty="0" smtClean="0">
                          <a:effectLst/>
                        </a:rPr>
                        <a:t>CHASS</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smtClean="0">
                          <a:effectLst/>
                        </a:rPr>
                        <a:t>MILKOV</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a:effectLst/>
                        </a:rPr>
                        <a:t>25/03/1984 00:00</a:t>
                      </a:r>
                      <a:endParaRPr lang="en-GB" sz="1200" b="0" i="0" u="none" strike="noStrike">
                        <a:solidFill>
                          <a:srgbClr val="000000"/>
                        </a:solidFill>
                        <a:effectLst/>
                        <a:latin typeface="Calibri"/>
                      </a:endParaRPr>
                    </a:p>
                  </a:txBody>
                  <a:tcPr marL="2631" marR="2631" marT="2631" marB="0"/>
                </a:tc>
              </a:tr>
              <a:tr h="193926">
                <a:tc>
                  <a:txBody>
                    <a:bodyPr/>
                    <a:lstStyle/>
                    <a:p>
                      <a:pPr algn="ctr" fontAlgn="b"/>
                      <a:r>
                        <a:rPr lang="en-GB" sz="1200" u="none" strike="noStrike">
                          <a:effectLst/>
                        </a:rPr>
                        <a:t>72</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a:effectLst/>
                        </a:rPr>
                        <a:t>894921Q</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dirty="0" smtClean="0">
                          <a:effectLst/>
                        </a:rPr>
                        <a:t>CHASS</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smtClean="0">
                          <a:effectLst/>
                        </a:rPr>
                        <a:t>MILKOV</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a:effectLst/>
                        </a:rPr>
                        <a:t>18/03/1985 00:00</a:t>
                      </a:r>
                      <a:endParaRPr lang="en-GB" sz="1200" b="0" i="0" u="none" strike="noStrike">
                        <a:solidFill>
                          <a:srgbClr val="000000"/>
                        </a:solidFill>
                        <a:effectLst/>
                        <a:latin typeface="Calibri"/>
                      </a:endParaRPr>
                    </a:p>
                  </a:txBody>
                  <a:tcPr marL="2631" marR="2631" marT="2631" marB="0"/>
                </a:tc>
              </a:tr>
              <a:tr h="193926">
                <a:tc>
                  <a:txBody>
                    <a:bodyPr/>
                    <a:lstStyle/>
                    <a:p>
                      <a:pPr algn="ctr" fontAlgn="b"/>
                      <a:r>
                        <a:rPr lang="en-GB" sz="1200" u="none" strike="noStrike">
                          <a:effectLst/>
                        </a:rPr>
                        <a:t>72</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a:effectLst/>
                        </a:rPr>
                        <a:t>894921Q</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dirty="0" smtClean="0">
                          <a:effectLst/>
                        </a:rPr>
                        <a:t>CHASS</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smtClean="0">
                          <a:effectLst/>
                        </a:rPr>
                        <a:t>MILKOV</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a:effectLst/>
                        </a:rPr>
                        <a:t>18/03/1985 00:00</a:t>
                      </a:r>
                      <a:endParaRPr lang="en-GB" sz="1200" b="0" i="0" u="none" strike="noStrike">
                        <a:solidFill>
                          <a:srgbClr val="000000"/>
                        </a:solidFill>
                        <a:effectLst/>
                        <a:latin typeface="Calibri"/>
                      </a:endParaRPr>
                    </a:p>
                  </a:txBody>
                  <a:tcPr marL="2631" marR="2631" marT="2631" marB="0"/>
                </a:tc>
              </a:tr>
              <a:tr h="350043">
                <a:tc>
                  <a:txBody>
                    <a:bodyPr/>
                    <a:lstStyle/>
                    <a:p>
                      <a:pPr algn="ctr" fontAlgn="b"/>
                      <a:r>
                        <a:rPr lang="en-GB" sz="1200" u="none" strike="noStrike">
                          <a:effectLst/>
                        </a:rPr>
                        <a:t>73</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a:effectLst/>
                        </a:rPr>
                        <a:t>1773119D</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dirty="0" smtClean="0">
                          <a:effectLst/>
                        </a:rPr>
                        <a:t>CHASS</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smtClean="0">
                          <a:effectLst/>
                        </a:rPr>
                        <a:t>MILKOV</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a:effectLst/>
                        </a:rPr>
                        <a:t>15/09/1985 00:00</a:t>
                      </a:r>
                      <a:endParaRPr lang="en-GB" sz="1200" b="0" i="0" u="none" strike="noStrike">
                        <a:solidFill>
                          <a:srgbClr val="000000"/>
                        </a:solidFill>
                        <a:effectLst/>
                        <a:latin typeface="Calibri"/>
                      </a:endParaRPr>
                    </a:p>
                  </a:txBody>
                  <a:tcPr marL="2631" marR="2631" marT="2631" marB="0"/>
                </a:tc>
              </a:tr>
              <a:tr h="193926">
                <a:tc>
                  <a:txBody>
                    <a:bodyPr/>
                    <a:lstStyle/>
                    <a:p>
                      <a:pPr algn="ctr" fontAlgn="b"/>
                      <a:r>
                        <a:rPr lang="en-GB" sz="1200" u="none" strike="noStrike">
                          <a:effectLst/>
                        </a:rPr>
                        <a:t>74</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a:effectLst/>
                        </a:rPr>
                        <a:t>756422Y</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dirty="0" smtClean="0">
                          <a:effectLst/>
                        </a:rPr>
                        <a:t>CHASS</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smtClean="0">
                          <a:effectLst/>
                        </a:rPr>
                        <a:t>MENKOV</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a:effectLst/>
                        </a:rPr>
                        <a:t>31/01/1976 00:00</a:t>
                      </a:r>
                      <a:endParaRPr lang="en-GB" sz="1200" b="0" i="0" u="none" strike="noStrike">
                        <a:solidFill>
                          <a:srgbClr val="000000"/>
                        </a:solidFill>
                        <a:effectLst/>
                        <a:latin typeface="Calibri"/>
                      </a:endParaRPr>
                    </a:p>
                  </a:txBody>
                  <a:tcPr marL="2631" marR="2631" marT="2631" marB="0"/>
                </a:tc>
              </a:tr>
              <a:tr h="350043">
                <a:tc>
                  <a:txBody>
                    <a:bodyPr/>
                    <a:lstStyle/>
                    <a:p>
                      <a:pPr algn="ctr" fontAlgn="b"/>
                      <a:r>
                        <a:rPr lang="en-GB" sz="1200" u="none" strike="noStrike">
                          <a:effectLst/>
                        </a:rPr>
                        <a:t>75</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a:effectLst/>
                        </a:rPr>
                        <a:t>1583173Q</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dirty="0" smtClean="0">
                          <a:effectLst/>
                        </a:rPr>
                        <a:t>CHASS</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smtClean="0">
                          <a:effectLst/>
                        </a:rPr>
                        <a:t>MENKOV</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a:effectLst/>
                        </a:rPr>
                        <a:t>27/08/1977 00:00</a:t>
                      </a:r>
                      <a:endParaRPr lang="en-GB" sz="1200" b="0" i="0" u="none" strike="noStrike">
                        <a:solidFill>
                          <a:srgbClr val="000000"/>
                        </a:solidFill>
                        <a:effectLst/>
                        <a:latin typeface="Calibri"/>
                      </a:endParaRPr>
                    </a:p>
                  </a:txBody>
                  <a:tcPr marL="2631" marR="2631" marT="2631" marB="0"/>
                </a:tc>
              </a:tr>
              <a:tr h="350043">
                <a:tc>
                  <a:txBody>
                    <a:bodyPr/>
                    <a:lstStyle/>
                    <a:p>
                      <a:pPr algn="ctr" fontAlgn="b"/>
                      <a:r>
                        <a:rPr lang="en-GB" sz="1200" u="none" strike="noStrike">
                          <a:effectLst/>
                        </a:rPr>
                        <a:t>71</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a:effectLst/>
                        </a:rPr>
                        <a:t>2018476W</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b="0" i="0" u="none" strike="noStrike" dirty="0" smtClean="0">
                          <a:solidFill>
                            <a:srgbClr val="000000"/>
                          </a:solidFill>
                          <a:effectLst/>
                          <a:latin typeface="Calibri"/>
                        </a:rPr>
                        <a:t>CHAS</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smtClean="0">
                          <a:effectLst/>
                        </a:rPr>
                        <a:t>MENKOV</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a:effectLst/>
                        </a:rPr>
                        <a:t>25/03/1984 00:00</a:t>
                      </a:r>
                      <a:endParaRPr lang="en-GB" sz="1200" b="0" i="0" u="none" strike="noStrike">
                        <a:solidFill>
                          <a:srgbClr val="000000"/>
                        </a:solidFill>
                        <a:effectLst/>
                        <a:latin typeface="Calibri"/>
                      </a:endParaRPr>
                    </a:p>
                  </a:txBody>
                  <a:tcPr marL="2631" marR="2631" marT="2631" marB="0"/>
                </a:tc>
              </a:tr>
              <a:tr h="350043">
                <a:tc>
                  <a:txBody>
                    <a:bodyPr/>
                    <a:lstStyle/>
                    <a:p>
                      <a:pPr algn="ctr" fontAlgn="b"/>
                      <a:r>
                        <a:rPr lang="en-GB" sz="1200" u="none" strike="noStrike">
                          <a:effectLst/>
                        </a:rPr>
                        <a:t>71</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dirty="0">
                          <a:effectLst/>
                        </a:rPr>
                        <a:t>2018476W</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smtClean="0">
                          <a:effectLst/>
                        </a:rPr>
                        <a:t>CHASS</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smtClean="0">
                          <a:effectLst/>
                        </a:rPr>
                        <a:t>MENKOV</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a:effectLst/>
                        </a:rPr>
                        <a:t>25/03/1984 00:00</a:t>
                      </a:r>
                      <a:endParaRPr lang="en-GB" sz="1200" b="0" i="0" u="none" strike="noStrike" dirty="0">
                        <a:solidFill>
                          <a:srgbClr val="000000"/>
                        </a:solidFill>
                        <a:effectLst/>
                        <a:latin typeface="Calibri"/>
                      </a:endParaRPr>
                    </a:p>
                  </a:txBody>
                  <a:tcPr marL="2631" marR="2631" marT="2631" marB="0"/>
                </a:tc>
              </a:tr>
              <a:tr h="193926">
                <a:tc>
                  <a:txBody>
                    <a:bodyPr/>
                    <a:lstStyle/>
                    <a:p>
                      <a:pPr algn="ctr" fontAlgn="b"/>
                      <a:r>
                        <a:rPr lang="en-GB" sz="1200" u="none" strike="noStrike">
                          <a:effectLst/>
                        </a:rPr>
                        <a:t>76</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a:effectLst/>
                        </a:rPr>
                        <a:t>1057182L</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dirty="0" smtClean="0">
                          <a:effectLst/>
                        </a:rPr>
                        <a:t>CHASS</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smtClean="0">
                          <a:effectLst/>
                        </a:rPr>
                        <a:t>MENKOV</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a:effectLst/>
                        </a:rPr>
                        <a:t>16/04/1985 00:00</a:t>
                      </a:r>
                      <a:endParaRPr lang="en-GB" sz="1200" b="0" i="0" u="none" strike="noStrike" dirty="0">
                        <a:solidFill>
                          <a:srgbClr val="000000"/>
                        </a:solidFill>
                        <a:effectLst/>
                        <a:latin typeface="Calibri"/>
                      </a:endParaRPr>
                    </a:p>
                  </a:txBody>
                  <a:tcPr marL="2631" marR="2631" marT="2631" marB="0"/>
                </a:tc>
              </a:tr>
              <a:tr h="193926">
                <a:tc>
                  <a:txBody>
                    <a:bodyPr/>
                    <a:lstStyle/>
                    <a:p>
                      <a:pPr algn="ctr" fontAlgn="b"/>
                      <a:r>
                        <a:rPr lang="en-GB" sz="1200" u="none" strike="noStrike">
                          <a:effectLst/>
                        </a:rPr>
                        <a:t>76</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a:effectLst/>
                        </a:rPr>
                        <a:t>1057182L</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dirty="0" smtClean="0">
                          <a:effectLst/>
                        </a:rPr>
                        <a:t>CHASS</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smtClean="0">
                          <a:effectLst/>
                        </a:rPr>
                        <a:t>MENKOV</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a:effectLst/>
                        </a:rPr>
                        <a:t>16/04/1985 00:00</a:t>
                      </a:r>
                      <a:endParaRPr lang="en-GB" sz="1200" b="0" i="0" u="none" strike="noStrike" dirty="0">
                        <a:solidFill>
                          <a:srgbClr val="000000"/>
                        </a:solidFill>
                        <a:effectLst/>
                        <a:latin typeface="Calibri"/>
                      </a:endParaRPr>
                    </a:p>
                  </a:txBody>
                  <a:tcPr marL="2631" marR="2631" marT="2631" marB="0"/>
                </a:tc>
              </a:tr>
              <a:tr h="193926">
                <a:tc>
                  <a:txBody>
                    <a:bodyPr/>
                    <a:lstStyle/>
                    <a:p>
                      <a:pPr algn="ctr" fontAlgn="b"/>
                      <a:r>
                        <a:rPr lang="en-GB" sz="1200" u="none" strike="noStrike">
                          <a:effectLst/>
                        </a:rPr>
                        <a:t>76</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a:effectLst/>
                        </a:rPr>
                        <a:t>1057182L</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u="none" strike="noStrike" dirty="0" smtClean="0">
                          <a:effectLst/>
                        </a:rPr>
                        <a:t>CHASS</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smtClean="0">
                          <a:effectLst/>
                        </a:rPr>
                        <a:t>MENKOV</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a:effectLst/>
                        </a:rPr>
                        <a:t>16/04/1985 00:00</a:t>
                      </a:r>
                      <a:endParaRPr lang="en-GB" sz="1200" b="0" i="0" u="none" strike="noStrike" dirty="0">
                        <a:solidFill>
                          <a:srgbClr val="000000"/>
                        </a:solidFill>
                        <a:effectLst/>
                        <a:latin typeface="Calibri"/>
                      </a:endParaRPr>
                    </a:p>
                  </a:txBody>
                  <a:tcPr marL="2631" marR="2631" marT="2631" marB="0"/>
                </a:tc>
              </a:tr>
              <a:tr h="193926">
                <a:tc>
                  <a:txBody>
                    <a:bodyPr/>
                    <a:lstStyle/>
                    <a:p>
                      <a:pPr algn="ctr" fontAlgn="b"/>
                      <a:r>
                        <a:rPr lang="en-GB" sz="1200" u="none" strike="noStrike">
                          <a:effectLst/>
                        </a:rPr>
                        <a:t>76</a:t>
                      </a:r>
                      <a:endParaRPr lang="en-GB" sz="1200" b="0" i="0" u="none" strike="noStrike">
                        <a:solidFill>
                          <a:srgbClr val="000000"/>
                        </a:solidFill>
                        <a:effectLst/>
                        <a:latin typeface="Calibri"/>
                      </a:endParaRPr>
                    </a:p>
                  </a:txBody>
                  <a:tcPr marL="2631" marR="2631" marT="2631" marB="0"/>
                </a:tc>
                <a:tc>
                  <a:txBody>
                    <a:bodyPr/>
                    <a:lstStyle/>
                    <a:p>
                      <a:pPr algn="ctr" fontAlgn="b"/>
                      <a:r>
                        <a:rPr lang="en-GB" sz="1200" b="0" i="0" u="none" strike="noStrike" dirty="0" smtClean="0">
                          <a:solidFill>
                            <a:schemeClr val="dk1"/>
                          </a:solidFill>
                          <a:effectLst/>
                          <a:latin typeface="+mn-lt"/>
                        </a:rPr>
                        <a:t>2254896J</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smtClean="0">
                          <a:effectLst/>
                        </a:rPr>
                        <a:t>CHASS</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smtClean="0">
                          <a:effectLst/>
                        </a:rPr>
                        <a:t>MENKOFF</a:t>
                      </a:r>
                      <a:endParaRPr lang="en-GB" sz="1200" b="0" i="0" u="none" strike="noStrike" dirty="0">
                        <a:solidFill>
                          <a:srgbClr val="000000"/>
                        </a:solidFill>
                        <a:effectLst/>
                        <a:latin typeface="Calibri"/>
                      </a:endParaRPr>
                    </a:p>
                  </a:txBody>
                  <a:tcPr marL="2631" marR="2631" marT="2631" marB="0"/>
                </a:tc>
                <a:tc>
                  <a:txBody>
                    <a:bodyPr/>
                    <a:lstStyle/>
                    <a:p>
                      <a:pPr algn="ctr" fontAlgn="b"/>
                      <a:r>
                        <a:rPr lang="en-GB" sz="1200" u="none" strike="noStrike" dirty="0">
                          <a:effectLst/>
                        </a:rPr>
                        <a:t>16/04/1985 00:00</a:t>
                      </a:r>
                      <a:endParaRPr lang="en-GB" sz="1200" b="0" i="0" u="none" strike="noStrike" dirty="0">
                        <a:solidFill>
                          <a:srgbClr val="000000"/>
                        </a:solidFill>
                        <a:effectLst/>
                        <a:latin typeface="Calibri"/>
                      </a:endParaRPr>
                    </a:p>
                  </a:txBody>
                  <a:tcPr marL="2631" marR="2631" marT="2631" marB="0"/>
                </a:tc>
              </a:tr>
            </a:tbl>
          </a:graphicData>
        </a:graphic>
      </p:graphicFrame>
      <p:sp>
        <p:nvSpPr>
          <p:cNvPr id="9" name="Rectangle 8"/>
          <p:cNvSpPr/>
          <p:nvPr/>
        </p:nvSpPr>
        <p:spPr>
          <a:xfrm>
            <a:off x="1979712" y="4077072"/>
            <a:ext cx="350129"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p:cNvGrpSpPr/>
          <p:nvPr/>
        </p:nvGrpSpPr>
        <p:grpSpPr>
          <a:xfrm>
            <a:off x="1979712" y="5301206"/>
            <a:ext cx="2160240" cy="586026"/>
            <a:chOff x="1979712" y="5301206"/>
            <a:chExt cx="2160240" cy="586026"/>
          </a:xfrm>
        </p:grpSpPr>
        <p:sp>
          <p:nvSpPr>
            <p:cNvPr id="7" name="Oval 6"/>
            <p:cNvSpPr/>
            <p:nvPr/>
          </p:nvSpPr>
          <p:spPr>
            <a:xfrm>
              <a:off x="3544333" y="5301206"/>
              <a:ext cx="595619" cy="3600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979712" y="5301207"/>
              <a:ext cx="350129" cy="586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p:cNvGrpSpPr/>
          <p:nvPr/>
        </p:nvGrpSpPr>
        <p:grpSpPr>
          <a:xfrm>
            <a:off x="1979712" y="5949280"/>
            <a:ext cx="3168352" cy="936104"/>
            <a:chOff x="1979712" y="5949280"/>
            <a:chExt cx="3168352" cy="936104"/>
          </a:xfrm>
        </p:grpSpPr>
        <p:sp>
          <p:nvSpPr>
            <p:cNvPr id="10" name="Rectangle 9"/>
            <p:cNvSpPr/>
            <p:nvPr/>
          </p:nvSpPr>
          <p:spPr>
            <a:xfrm>
              <a:off x="1979712" y="5949280"/>
              <a:ext cx="350129"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391980" y="6497960"/>
              <a:ext cx="75608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2627784" y="6525344"/>
              <a:ext cx="7920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
          <p:cNvGrpSpPr/>
          <p:nvPr/>
        </p:nvGrpSpPr>
        <p:grpSpPr>
          <a:xfrm>
            <a:off x="1979712" y="1268760"/>
            <a:ext cx="3312368" cy="2752095"/>
            <a:chOff x="1979712" y="1268760"/>
            <a:chExt cx="3312368" cy="2752095"/>
          </a:xfrm>
        </p:grpSpPr>
        <p:grpSp>
          <p:nvGrpSpPr>
            <p:cNvPr id="11" name="Group 10"/>
            <p:cNvGrpSpPr/>
            <p:nvPr/>
          </p:nvGrpSpPr>
          <p:grpSpPr>
            <a:xfrm>
              <a:off x="1979712" y="1268760"/>
              <a:ext cx="3312368" cy="2752095"/>
              <a:chOff x="1979712" y="1268760"/>
              <a:chExt cx="3312368" cy="2752095"/>
            </a:xfrm>
          </p:grpSpPr>
          <p:sp>
            <p:nvSpPr>
              <p:cNvPr id="6" name="Oval 5"/>
              <p:cNvSpPr/>
              <p:nvPr/>
            </p:nvSpPr>
            <p:spPr>
              <a:xfrm>
                <a:off x="4139952" y="2636912"/>
                <a:ext cx="115212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979712" y="1268760"/>
                <a:ext cx="350129" cy="27520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Oval 16"/>
            <p:cNvSpPr/>
            <p:nvPr/>
          </p:nvSpPr>
          <p:spPr>
            <a:xfrm>
              <a:off x="2411760" y="3212976"/>
              <a:ext cx="115212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0229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Entity Resolution</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982461770"/>
              </p:ext>
            </p:extLst>
          </p:nvPr>
        </p:nvGraphicFramePr>
        <p:xfrm>
          <a:off x="323528" y="5157192"/>
          <a:ext cx="5256583" cy="1125265"/>
        </p:xfrm>
        <a:graphic>
          <a:graphicData uri="http://schemas.openxmlformats.org/drawingml/2006/table">
            <a:tbl>
              <a:tblPr firstRow="1" firstCol="1" bandRow="1">
                <a:tableStyleId>{5C22544A-7EE6-4342-B048-85BDC9FD1C3A}</a:tableStyleId>
              </a:tblPr>
              <a:tblGrid>
                <a:gridCol w="1051089"/>
                <a:gridCol w="1051089"/>
                <a:gridCol w="1051089"/>
                <a:gridCol w="1051658"/>
                <a:gridCol w="1051658"/>
              </a:tblGrid>
              <a:tr h="107257">
                <a:tc>
                  <a:txBody>
                    <a:bodyPr/>
                    <a:lstStyle/>
                    <a:p>
                      <a:pPr>
                        <a:spcBef>
                          <a:spcPts val="600"/>
                        </a:spcBef>
                        <a:spcAft>
                          <a:spcPts val="0"/>
                        </a:spcAft>
                      </a:pPr>
                      <a:r>
                        <a:rPr lang="en-GB" sz="1000" dirty="0">
                          <a:effectLst/>
                        </a:rPr>
                        <a:t>URN</a:t>
                      </a:r>
                      <a:endParaRPr lang="en-GB" sz="1100" dirty="0">
                        <a:effectLst/>
                        <a:latin typeface="Calibri"/>
                        <a:ea typeface="Calibri"/>
                        <a:cs typeface="Times New Roman"/>
                      </a:endParaRPr>
                    </a:p>
                  </a:txBody>
                  <a:tcPr marL="68580" marR="68580" marT="0" marB="0"/>
                </a:tc>
                <a:tc>
                  <a:txBody>
                    <a:bodyPr/>
                    <a:lstStyle/>
                    <a:p>
                      <a:pPr>
                        <a:spcBef>
                          <a:spcPts val="600"/>
                        </a:spcBef>
                        <a:spcAft>
                          <a:spcPts val="0"/>
                        </a:spcAft>
                      </a:pPr>
                      <a:r>
                        <a:rPr lang="en-GB" sz="1000">
                          <a:effectLst/>
                        </a:rPr>
                        <a:t>Surname</a:t>
                      </a:r>
                      <a:endParaRPr lang="en-GB" sz="1100">
                        <a:effectLst/>
                        <a:latin typeface="Calibri"/>
                        <a:ea typeface="Calibri"/>
                        <a:cs typeface="Times New Roman"/>
                      </a:endParaRPr>
                    </a:p>
                  </a:txBody>
                  <a:tcPr marL="68580" marR="68580" marT="0" marB="0"/>
                </a:tc>
                <a:tc>
                  <a:txBody>
                    <a:bodyPr/>
                    <a:lstStyle/>
                    <a:p>
                      <a:pPr>
                        <a:spcBef>
                          <a:spcPts val="600"/>
                        </a:spcBef>
                        <a:spcAft>
                          <a:spcPts val="0"/>
                        </a:spcAft>
                      </a:pPr>
                      <a:r>
                        <a:rPr lang="en-GB" sz="1000" dirty="0">
                          <a:effectLst/>
                        </a:rPr>
                        <a:t>Forename</a:t>
                      </a:r>
                      <a:endParaRPr lang="en-GB" sz="1100" dirty="0">
                        <a:effectLst/>
                        <a:latin typeface="Calibri"/>
                        <a:ea typeface="Calibri"/>
                        <a:cs typeface="Times New Roman"/>
                      </a:endParaRPr>
                    </a:p>
                  </a:txBody>
                  <a:tcPr marL="68580" marR="68580" marT="0" marB="0"/>
                </a:tc>
                <a:tc>
                  <a:txBody>
                    <a:bodyPr/>
                    <a:lstStyle/>
                    <a:p>
                      <a:pPr>
                        <a:spcBef>
                          <a:spcPts val="600"/>
                        </a:spcBef>
                        <a:spcAft>
                          <a:spcPts val="0"/>
                        </a:spcAft>
                      </a:pPr>
                      <a:r>
                        <a:rPr lang="en-GB" sz="1000">
                          <a:effectLst/>
                        </a:rPr>
                        <a:t>DOB</a:t>
                      </a:r>
                      <a:endParaRPr lang="en-GB" sz="1100">
                        <a:effectLst/>
                        <a:latin typeface="Calibri"/>
                        <a:ea typeface="Calibri"/>
                        <a:cs typeface="Times New Roman"/>
                      </a:endParaRPr>
                    </a:p>
                  </a:txBody>
                  <a:tcPr marL="68580" marR="68580" marT="0" marB="0"/>
                </a:tc>
                <a:tc>
                  <a:txBody>
                    <a:bodyPr/>
                    <a:lstStyle/>
                    <a:p>
                      <a:pPr>
                        <a:spcBef>
                          <a:spcPts val="600"/>
                        </a:spcBef>
                        <a:spcAft>
                          <a:spcPts val="0"/>
                        </a:spcAft>
                      </a:pPr>
                      <a:r>
                        <a:rPr lang="en-GB" sz="1000">
                          <a:effectLst/>
                        </a:rPr>
                        <a:t>Address</a:t>
                      </a:r>
                      <a:endParaRPr lang="en-GB" sz="1100">
                        <a:effectLst/>
                        <a:latin typeface="Calibri"/>
                        <a:ea typeface="Calibri"/>
                        <a:cs typeface="Times New Roman"/>
                      </a:endParaRPr>
                    </a:p>
                  </a:txBody>
                  <a:tcPr marL="68580" marR="68580" marT="0" marB="0"/>
                </a:tc>
              </a:tr>
              <a:tr h="194573">
                <a:tc>
                  <a:txBody>
                    <a:bodyPr/>
                    <a:lstStyle/>
                    <a:p>
                      <a:pPr>
                        <a:spcBef>
                          <a:spcPts val="600"/>
                        </a:spcBef>
                        <a:spcAft>
                          <a:spcPts val="0"/>
                        </a:spcAft>
                      </a:pPr>
                      <a:r>
                        <a:rPr lang="en-GB" sz="1000" b="0" dirty="0">
                          <a:effectLst/>
                        </a:rPr>
                        <a:t>TY123456/09</a:t>
                      </a:r>
                      <a:endParaRPr lang="en-GB" sz="1100" b="0" dirty="0">
                        <a:effectLst/>
                        <a:latin typeface="Calibri"/>
                        <a:ea typeface="Calibri"/>
                        <a:cs typeface="Times New Roman"/>
                      </a:endParaRPr>
                    </a:p>
                  </a:txBody>
                  <a:tcPr marL="68580" marR="68580" marT="0" marB="0"/>
                </a:tc>
                <a:tc>
                  <a:txBody>
                    <a:bodyPr/>
                    <a:lstStyle/>
                    <a:p>
                      <a:pPr>
                        <a:spcBef>
                          <a:spcPts val="600"/>
                        </a:spcBef>
                        <a:spcAft>
                          <a:spcPts val="0"/>
                        </a:spcAft>
                      </a:pPr>
                      <a:r>
                        <a:rPr lang="en-GB" sz="1000">
                          <a:effectLst/>
                        </a:rPr>
                        <a:t>Smith</a:t>
                      </a:r>
                      <a:endParaRPr lang="en-GB" sz="1100">
                        <a:effectLst/>
                        <a:latin typeface="Calibri"/>
                        <a:ea typeface="Calibri"/>
                        <a:cs typeface="Times New Roman"/>
                      </a:endParaRPr>
                    </a:p>
                  </a:txBody>
                  <a:tcPr marL="68580" marR="68580" marT="0" marB="0"/>
                </a:tc>
                <a:tc>
                  <a:txBody>
                    <a:bodyPr/>
                    <a:lstStyle/>
                    <a:p>
                      <a:pPr>
                        <a:spcBef>
                          <a:spcPts val="600"/>
                        </a:spcBef>
                        <a:spcAft>
                          <a:spcPts val="0"/>
                        </a:spcAft>
                      </a:pPr>
                      <a:r>
                        <a:rPr lang="en-GB" sz="1000">
                          <a:effectLst/>
                        </a:rPr>
                        <a:t>Billy</a:t>
                      </a:r>
                      <a:endParaRPr lang="en-GB" sz="1100">
                        <a:effectLst/>
                        <a:latin typeface="Calibri"/>
                        <a:ea typeface="Calibri"/>
                        <a:cs typeface="Times New Roman"/>
                      </a:endParaRPr>
                    </a:p>
                  </a:txBody>
                  <a:tcPr marL="68580" marR="68580" marT="0" marB="0"/>
                </a:tc>
                <a:tc>
                  <a:txBody>
                    <a:bodyPr/>
                    <a:lstStyle/>
                    <a:p>
                      <a:pPr>
                        <a:spcBef>
                          <a:spcPts val="600"/>
                        </a:spcBef>
                        <a:spcAft>
                          <a:spcPts val="0"/>
                        </a:spcAft>
                      </a:pPr>
                      <a:r>
                        <a:rPr lang="en-GB" sz="1000">
                          <a:effectLst/>
                        </a:rPr>
                        <a:t>12/04/1976</a:t>
                      </a:r>
                      <a:endParaRPr lang="en-GB" sz="1100">
                        <a:effectLst/>
                        <a:latin typeface="Calibri"/>
                        <a:ea typeface="Calibri"/>
                        <a:cs typeface="Times New Roman"/>
                      </a:endParaRPr>
                    </a:p>
                  </a:txBody>
                  <a:tcPr marL="68580" marR="68580" marT="0" marB="0"/>
                </a:tc>
                <a:tc>
                  <a:txBody>
                    <a:bodyPr/>
                    <a:lstStyle/>
                    <a:p>
                      <a:pPr>
                        <a:spcBef>
                          <a:spcPts val="600"/>
                        </a:spcBef>
                        <a:spcAft>
                          <a:spcPts val="0"/>
                        </a:spcAft>
                      </a:pPr>
                      <a:r>
                        <a:rPr lang="en-GB" sz="1000">
                          <a:effectLst/>
                        </a:rPr>
                        <a:t>123 High Street</a:t>
                      </a:r>
                      <a:endParaRPr lang="en-GB" sz="1100">
                        <a:effectLst/>
                        <a:latin typeface="Calibri"/>
                        <a:ea typeface="Calibri"/>
                        <a:cs typeface="Times New Roman"/>
                      </a:endParaRPr>
                    </a:p>
                  </a:txBody>
                  <a:tcPr marL="68580" marR="68580" marT="0" marB="0"/>
                </a:tc>
              </a:tr>
              <a:tr h="194573">
                <a:tc>
                  <a:txBody>
                    <a:bodyPr/>
                    <a:lstStyle/>
                    <a:p>
                      <a:pPr>
                        <a:spcBef>
                          <a:spcPts val="600"/>
                        </a:spcBef>
                        <a:spcAft>
                          <a:spcPts val="0"/>
                        </a:spcAft>
                      </a:pPr>
                      <a:r>
                        <a:rPr lang="en-GB" sz="1000" dirty="0">
                          <a:effectLst/>
                        </a:rPr>
                        <a:t>GH734569/11</a:t>
                      </a:r>
                      <a:endParaRPr lang="en-GB" sz="1100" dirty="0">
                        <a:effectLst/>
                        <a:latin typeface="Calibri"/>
                        <a:ea typeface="Calibri"/>
                        <a:cs typeface="Times New Roman"/>
                      </a:endParaRPr>
                    </a:p>
                  </a:txBody>
                  <a:tcPr marL="68580" marR="68580" marT="0" marB="0"/>
                </a:tc>
                <a:tc>
                  <a:txBody>
                    <a:bodyPr/>
                    <a:lstStyle/>
                    <a:p>
                      <a:pPr>
                        <a:spcBef>
                          <a:spcPts val="600"/>
                        </a:spcBef>
                        <a:spcAft>
                          <a:spcPts val="0"/>
                        </a:spcAft>
                      </a:pPr>
                      <a:r>
                        <a:rPr lang="en-GB" sz="1000" b="1" dirty="0" err="1">
                          <a:effectLst/>
                        </a:rPr>
                        <a:t>Smythe</a:t>
                      </a:r>
                      <a:endParaRPr lang="en-GB" sz="1100" b="1" dirty="0">
                        <a:effectLst/>
                        <a:latin typeface="Calibri"/>
                        <a:ea typeface="Calibri"/>
                        <a:cs typeface="Times New Roman"/>
                      </a:endParaRPr>
                    </a:p>
                  </a:txBody>
                  <a:tcPr marL="68580" marR="68580" marT="0" marB="0"/>
                </a:tc>
                <a:tc>
                  <a:txBody>
                    <a:bodyPr/>
                    <a:lstStyle/>
                    <a:p>
                      <a:pPr>
                        <a:spcBef>
                          <a:spcPts val="600"/>
                        </a:spcBef>
                        <a:spcAft>
                          <a:spcPts val="0"/>
                        </a:spcAft>
                      </a:pPr>
                      <a:r>
                        <a:rPr lang="en-GB" sz="1000">
                          <a:effectLst/>
                        </a:rPr>
                        <a:t>Billy</a:t>
                      </a:r>
                      <a:endParaRPr lang="en-GB" sz="1100">
                        <a:effectLst/>
                        <a:latin typeface="Calibri"/>
                        <a:ea typeface="Calibri"/>
                        <a:cs typeface="Times New Roman"/>
                      </a:endParaRPr>
                    </a:p>
                  </a:txBody>
                  <a:tcPr marL="68580" marR="68580" marT="0" marB="0"/>
                </a:tc>
                <a:tc>
                  <a:txBody>
                    <a:bodyPr/>
                    <a:lstStyle/>
                    <a:p>
                      <a:pPr>
                        <a:spcBef>
                          <a:spcPts val="600"/>
                        </a:spcBef>
                        <a:spcAft>
                          <a:spcPts val="0"/>
                        </a:spcAft>
                      </a:pPr>
                      <a:r>
                        <a:rPr lang="en-GB" sz="1000">
                          <a:effectLst/>
                        </a:rPr>
                        <a:t>12/04/1976</a:t>
                      </a:r>
                      <a:endParaRPr lang="en-GB" sz="1100">
                        <a:effectLst/>
                        <a:latin typeface="Calibri"/>
                        <a:ea typeface="Calibri"/>
                        <a:cs typeface="Times New Roman"/>
                      </a:endParaRPr>
                    </a:p>
                  </a:txBody>
                  <a:tcPr marL="68580" marR="68580" marT="0" marB="0"/>
                </a:tc>
                <a:tc>
                  <a:txBody>
                    <a:bodyPr/>
                    <a:lstStyle/>
                    <a:p>
                      <a:pPr>
                        <a:spcBef>
                          <a:spcPts val="600"/>
                        </a:spcBef>
                        <a:spcAft>
                          <a:spcPts val="0"/>
                        </a:spcAft>
                      </a:pPr>
                      <a:r>
                        <a:rPr lang="en-GB" sz="1000">
                          <a:effectLst/>
                        </a:rPr>
                        <a:t>123 High Street</a:t>
                      </a:r>
                      <a:endParaRPr lang="en-GB" sz="1100">
                        <a:effectLst/>
                        <a:latin typeface="Calibri"/>
                        <a:ea typeface="Calibri"/>
                        <a:cs typeface="Times New Roman"/>
                      </a:endParaRPr>
                    </a:p>
                  </a:txBody>
                  <a:tcPr marL="68580" marR="68580" marT="0" marB="0"/>
                </a:tc>
              </a:tr>
              <a:tr h="194573">
                <a:tc>
                  <a:txBody>
                    <a:bodyPr/>
                    <a:lstStyle/>
                    <a:p>
                      <a:pPr>
                        <a:spcBef>
                          <a:spcPts val="600"/>
                        </a:spcBef>
                        <a:spcAft>
                          <a:spcPts val="0"/>
                        </a:spcAft>
                      </a:pPr>
                      <a:r>
                        <a:rPr lang="en-GB" sz="1000" b="0" dirty="0">
                          <a:effectLst/>
                        </a:rPr>
                        <a:t>TY123456/09</a:t>
                      </a:r>
                      <a:endParaRPr lang="en-GB" sz="1100" b="0" dirty="0">
                        <a:effectLst/>
                        <a:latin typeface="Calibri"/>
                        <a:ea typeface="Calibri"/>
                        <a:cs typeface="Times New Roman"/>
                      </a:endParaRPr>
                    </a:p>
                  </a:txBody>
                  <a:tcPr marL="68580" marR="68580" marT="0" marB="0"/>
                </a:tc>
                <a:tc>
                  <a:txBody>
                    <a:bodyPr/>
                    <a:lstStyle/>
                    <a:p>
                      <a:pPr>
                        <a:spcBef>
                          <a:spcPts val="600"/>
                        </a:spcBef>
                        <a:spcAft>
                          <a:spcPts val="0"/>
                        </a:spcAft>
                      </a:pPr>
                      <a:r>
                        <a:rPr lang="en-GB" sz="1000">
                          <a:effectLst/>
                        </a:rPr>
                        <a:t>Smith</a:t>
                      </a:r>
                      <a:endParaRPr lang="en-GB" sz="1100">
                        <a:effectLst/>
                        <a:latin typeface="Calibri"/>
                        <a:ea typeface="Calibri"/>
                        <a:cs typeface="Times New Roman"/>
                      </a:endParaRPr>
                    </a:p>
                  </a:txBody>
                  <a:tcPr marL="68580" marR="68580" marT="0" marB="0"/>
                </a:tc>
                <a:tc>
                  <a:txBody>
                    <a:bodyPr/>
                    <a:lstStyle/>
                    <a:p>
                      <a:pPr>
                        <a:spcBef>
                          <a:spcPts val="600"/>
                        </a:spcBef>
                        <a:spcAft>
                          <a:spcPts val="0"/>
                        </a:spcAft>
                      </a:pPr>
                      <a:r>
                        <a:rPr lang="en-GB" sz="1000">
                          <a:effectLst/>
                        </a:rPr>
                        <a:t>Billy</a:t>
                      </a:r>
                      <a:endParaRPr lang="en-GB" sz="1100">
                        <a:effectLst/>
                        <a:latin typeface="Calibri"/>
                        <a:ea typeface="Calibri"/>
                        <a:cs typeface="Times New Roman"/>
                      </a:endParaRPr>
                    </a:p>
                  </a:txBody>
                  <a:tcPr marL="68580" marR="68580" marT="0" marB="0"/>
                </a:tc>
                <a:tc>
                  <a:txBody>
                    <a:bodyPr/>
                    <a:lstStyle/>
                    <a:p>
                      <a:pPr>
                        <a:spcBef>
                          <a:spcPts val="600"/>
                        </a:spcBef>
                        <a:spcAft>
                          <a:spcPts val="0"/>
                        </a:spcAft>
                      </a:pPr>
                      <a:r>
                        <a:rPr lang="en-GB" sz="1000" b="1" dirty="0">
                          <a:effectLst/>
                        </a:rPr>
                        <a:t>04/12/1976</a:t>
                      </a:r>
                      <a:endParaRPr lang="en-GB" sz="1100" b="1" dirty="0">
                        <a:effectLst/>
                        <a:latin typeface="Calibri"/>
                        <a:ea typeface="Calibri"/>
                        <a:cs typeface="Times New Roman"/>
                      </a:endParaRPr>
                    </a:p>
                  </a:txBody>
                  <a:tcPr marL="68580" marR="68580" marT="0" marB="0"/>
                </a:tc>
                <a:tc>
                  <a:txBody>
                    <a:bodyPr/>
                    <a:lstStyle/>
                    <a:p>
                      <a:pPr>
                        <a:spcBef>
                          <a:spcPts val="600"/>
                        </a:spcBef>
                        <a:spcAft>
                          <a:spcPts val="0"/>
                        </a:spcAft>
                      </a:pPr>
                      <a:r>
                        <a:rPr lang="en-GB" sz="1000">
                          <a:effectLst/>
                        </a:rPr>
                        <a:t>123 High Street</a:t>
                      </a:r>
                      <a:endParaRPr lang="en-GB" sz="1100">
                        <a:effectLst/>
                        <a:latin typeface="Calibri"/>
                        <a:ea typeface="Calibri"/>
                        <a:cs typeface="Times New Roman"/>
                      </a:endParaRPr>
                    </a:p>
                  </a:txBody>
                  <a:tcPr marL="68580" marR="68580" marT="0" marB="0"/>
                </a:tc>
              </a:tr>
              <a:tr h="194573">
                <a:tc>
                  <a:txBody>
                    <a:bodyPr/>
                    <a:lstStyle/>
                    <a:p>
                      <a:pPr>
                        <a:spcBef>
                          <a:spcPts val="600"/>
                        </a:spcBef>
                        <a:spcAft>
                          <a:spcPts val="0"/>
                        </a:spcAft>
                      </a:pPr>
                      <a:r>
                        <a:rPr lang="en-GB" sz="1000" b="0" dirty="0">
                          <a:effectLst/>
                        </a:rPr>
                        <a:t>TY123456/09</a:t>
                      </a:r>
                      <a:endParaRPr lang="en-GB" sz="1100" b="0" dirty="0">
                        <a:effectLst/>
                        <a:latin typeface="Calibri"/>
                        <a:ea typeface="Calibri"/>
                        <a:cs typeface="Times New Roman"/>
                      </a:endParaRPr>
                    </a:p>
                  </a:txBody>
                  <a:tcPr marL="68580" marR="68580" marT="0" marB="0"/>
                </a:tc>
                <a:tc>
                  <a:txBody>
                    <a:bodyPr/>
                    <a:lstStyle/>
                    <a:p>
                      <a:pPr>
                        <a:spcBef>
                          <a:spcPts val="600"/>
                        </a:spcBef>
                        <a:spcAft>
                          <a:spcPts val="0"/>
                        </a:spcAft>
                      </a:pPr>
                      <a:r>
                        <a:rPr lang="en-GB" sz="1000">
                          <a:effectLst/>
                        </a:rPr>
                        <a:t>Smith</a:t>
                      </a:r>
                      <a:endParaRPr lang="en-GB" sz="1100">
                        <a:effectLst/>
                        <a:latin typeface="Calibri"/>
                        <a:ea typeface="Calibri"/>
                        <a:cs typeface="Times New Roman"/>
                      </a:endParaRPr>
                    </a:p>
                  </a:txBody>
                  <a:tcPr marL="68580" marR="68580" marT="0" marB="0"/>
                </a:tc>
                <a:tc>
                  <a:txBody>
                    <a:bodyPr/>
                    <a:lstStyle/>
                    <a:p>
                      <a:pPr>
                        <a:spcBef>
                          <a:spcPts val="600"/>
                        </a:spcBef>
                        <a:spcAft>
                          <a:spcPts val="0"/>
                        </a:spcAft>
                      </a:pPr>
                      <a:r>
                        <a:rPr lang="en-GB" sz="1000">
                          <a:effectLst/>
                        </a:rPr>
                        <a:t>Billy</a:t>
                      </a:r>
                      <a:endParaRPr lang="en-GB" sz="1100">
                        <a:effectLst/>
                        <a:latin typeface="Calibri"/>
                        <a:ea typeface="Calibri"/>
                        <a:cs typeface="Times New Roman"/>
                      </a:endParaRPr>
                    </a:p>
                  </a:txBody>
                  <a:tcPr marL="68580" marR="68580" marT="0" marB="0"/>
                </a:tc>
                <a:tc>
                  <a:txBody>
                    <a:bodyPr/>
                    <a:lstStyle/>
                    <a:p>
                      <a:pPr>
                        <a:spcBef>
                          <a:spcPts val="600"/>
                        </a:spcBef>
                        <a:spcAft>
                          <a:spcPts val="0"/>
                        </a:spcAft>
                      </a:pPr>
                      <a:r>
                        <a:rPr lang="en-GB" sz="1000" b="0" dirty="0">
                          <a:effectLst/>
                        </a:rPr>
                        <a:t>12/04/1976</a:t>
                      </a:r>
                      <a:endParaRPr lang="en-GB" sz="1100" b="0" dirty="0">
                        <a:effectLst/>
                        <a:latin typeface="Calibri"/>
                        <a:ea typeface="Calibri"/>
                        <a:cs typeface="Times New Roman"/>
                      </a:endParaRPr>
                    </a:p>
                  </a:txBody>
                  <a:tcPr marL="68580" marR="68580" marT="0" marB="0"/>
                </a:tc>
                <a:tc>
                  <a:txBody>
                    <a:bodyPr/>
                    <a:lstStyle/>
                    <a:p>
                      <a:pPr>
                        <a:spcBef>
                          <a:spcPts val="600"/>
                        </a:spcBef>
                        <a:spcAft>
                          <a:spcPts val="0"/>
                        </a:spcAft>
                      </a:pPr>
                      <a:r>
                        <a:rPr lang="en-GB" sz="1000" b="1" dirty="0">
                          <a:effectLst/>
                        </a:rPr>
                        <a:t>132 High Street</a:t>
                      </a:r>
                      <a:endParaRPr lang="en-GB" sz="1100" b="1" dirty="0">
                        <a:effectLst/>
                        <a:latin typeface="Calibri"/>
                        <a:ea typeface="Calibri"/>
                        <a:cs typeface="Times New Roman"/>
                      </a:endParaRPr>
                    </a:p>
                  </a:txBody>
                  <a:tcPr marL="68580" marR="68580" marT="0" marB="0"/>
                </a:tc>
              </a:tr>
              <a:tr h="194573">
                <a:tc>
                  <a:txBody>
                    <a:bodyPr/>
                    <a:lstStyle/>
                    <a:p>
                      <a:pPr>
                        <a:spcBef>
                          <a:spcPts val="600"/>
                        </a:spcBef>
                        <a:spcAft>
                          <a:spcPts val="0"/>
                        </a:spcAft>
                      </a:pPr>
                      <a:r>
                        <a:rPr lang="en-GB" sz="1000">
                          <a:effectLst/>
                        </a:rPr>
                        <a:t>ZZ765833/10</a:t>
                      </a:r>
                      <a:endParaRPr lang="en-GB" sz="1100">
                        <a:effectLst/>
                        <a:latin typeface="Calibri"/>
                        <a:ea typeface="Calibri"/>
                        <a:cs typeface="Times New Roman"/>
                      </a:endParaRPr>
                    </a:p>
                  </a:txBody>
                  <a:tcPr marL="68580" marR="68580" marT="0" marB="0"/>
                </a:tc>
                <a:tc>
                  <a:txBody>
                    <a:bodyPr/>
                    <a:lstStyle/>
                    <a:p>
                      <a:pPr>
                        <a:spcBef>
                          <a:spcPts val="600"/>
                        </a:spcBef>
                        <a:spcAft>
                          <a:spcPts val="0"/>
                        </a:spcAft>
                      </a:pPr>
                      <a:r>
                        <a:rPr lang="en-GB" sz="1000">
                          <a:effectLst/>
                        </a:rPr>
                        <a:t>Smith</a:t>
                      </a:r>
                      <a:endParaRPr lang="en-GB" sz="1100">
                        <a:effectLst/>
                        <a:latin typeface="Calibri"/>
                        <a:ea typeface="Calibri"/>
                        <a:cs typeface="Times New Roman"/>
                      </a:endParaRPr>
                    </a:p>
                  </a:txBody>
                  <a:tcPr marL="68580" marR="68580" marT="0" marB="0"/>
                </a:tc>
                <a:tc>
                  <a:txBody>
                    <a:bodyPr/>
                    <a:lstStyle/>
                    <a:p>
                      <a:pPr>
                        <a:spcBef>
                          <a:spcPts val="600"/>
                        </a:spcBef>
                        <a:spcAft>
                          <a:spcPts val="0"/>
                        </a:spcAft>
                      </a:pPr>
                      <a:r>
                        <a:rPr lang="en-GB" sz="1000">
                          <a:effectLst/>
                        </a:rPr>
                        <a:t>Billy</a:t>
                      </a:r>
                      <a:endParaRPr lang="en-GB" sz="1100">
                        <a:effectLst/>
                        <a:latin typeface="Calibri"/>
                        <a:ea typeface="Calibri"/>
                        <a:cs typeface="Times New Roman"/>
                      </a:endParaRPr>
                    </a:p>
                  </a:txBody>
                  <a:tcPr marL="68580" marR="68580" marT="0" marB="0"/>
                </a:tc>
                <a:tc>
                  <a:txBody>
                    <a:bodyPr/>
                    <a:lstStyle/>
                    <a:p>
                      <a:pPr>
                        <a:spcBef>
                          <a:spcPts val="600"/>
                        </a:spcBef>
                        <a:spcAft>
                          <a:spcPts val="0"/>
                        </a:spcAft>
                      </a:pPr>
                      <a:r>
                        <a:rPr lang="en-GB" sz="1000">
                          <a:effectLst/>
                        </a:rPr>
                        <a:t>12/04/1976</a:t>
                      </a:r>
                      <a:endParaRPr lang="en-GB" sz="1100">
                        <a:effectLst/>
                        <a:latin typeface="Calibri"/>
                        <a:ea typeface="Calibri"/>
                        <a:cs typeface="Times New Roman"/>
                      </a:endParaRPr>
                    </a:p>
                  </a:txBody>
                  <a:tcPr marL="68580" marR="68580" marT="0" marB="0"/>
                </a:tc>
                <a:tc>
                  <a:txBody>
                    <a:bodyPr/>
                    <a:lstStyle/>
                    <a:p>
                      <a:pPr>
                        <a:spcBef>
                          <a:spcPts val="600"/>
                        </a:spcBef>
                        <a:spcAft>
                          <a:spcPts val="0"/>
                        </a:spcAft>
                      </a:pPr>
                      <a:r>
                        <a:rPr lang="en-GB" sz="1000" dirty="0">
                          <a:effectLst/>
                        </a:rPr>
                        <a:t>123 High Street</a:t>
                      </a:r>
                      <a:endParaRPr lang="en-GB" sz="1100" dirty="0">
                        <a:effectLst/>
                        <a:latin typeface="Calibri"/>
                        <a:ea typeface="Calibri"/>
                        <a:cs typeface="Times New Roman"/>
                      </a:endParaRPr>
                    </a:p>
                  </a:txBody>
                  <a:tcPr marL="68580" marR="68580" marT="0" marB="0"/>
                </a:tc>
              </a:tr>
            </a:tbl>
          </a:graphicData>
        </a:graphic>
      </p:graphicFrame>
      <p:grpSp>
        <p:nvGrpSpPr>
          <p:cNvPr id="12" name="Group 11"/>
          <p:cNvGrpSpPr/>
          <p:nvPr/>
        </p:nvGrpSpPr>
        <p:grpSpPr>
          <a:xfrm>
            <a:off x="683568" y="908720"/>
            <a:ext cx="1512168" cy="4176464"/>
            <a:chOff x="683568" y="908720"/>
            <a:chExt cx="1512168" cy="4176464"/>
          </a:xfrm>
        </p:grpSpPr>
        <p:sp>
          <p:nvSpPr>
            <p:cNvPr id="8" name="Flowchart: Magnetic Disk 7"/>
            <p:cNvSpPr/>
            <p:nvPr/>
          </p:nvSpPr>
          <p:spPr>
            <a:xfrm>
              <a:off x="683568" y="908720"/>
              <a:ext cx="1512168" cy="158417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r>
                <a:rPr lang="en-GB" dirty="0" smtClean="0"/>
                <a:t>Crime </a:t>
              </a:r>
              <a:r>
                <a:rPr lang="en-GB" dirty="0" err="1" smtClean="0"/>
                <a:t>Nominals</a:t>
              </a:r>
              <a:r>
                <a:rPr lang="en-GB" dirty="0" smtClean="0"/>
                <a:t> System</a:t>
              </a:r>
              <a:endParaRPr lang="en-GB" dirty="0"/>
            </a:p>
          </p:txBody>
        </p:sp>
        <p:sp>
          <p:nvSpPr>
            <p:cNvPr id="9" name="Down Arrow 8"/>
            <p:cNvSpPr/>
            <p:nvPr/>
          </p:nvSpPr>
          <p:spPr>
            <a:xfrm>
              <a:off x="1259632" y="2564904"/>
              <a:ext cx="288032" cy="9803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741928" y="3565154"/>
              <a:ext cx="1323439" cy="369332"/>
            </a:xfrm>
            <a:prstGeom prst="rect">
              <a:avLst/>
            </a:prstGeom>
            <a:noFill/>
          </p:spPr>
          <p:txBody>
            <a:bodyPr wrap="none" rtlCol="0">
              <a:spAutoFit/>
            </a:bodyPr>
            <a:lstStyle/>
            <a:p>
              <a:r>
                <a:rPr lang="en-GB" dirty="0" smtClean="0"/>
                <a:t>Data Extract</a:t>
              </a:r>
              <a:endParaRPr lang="en-GB" dirty="0"/>
            </a:p>
          </p:txBody>
        </p:sp>
        <p:sp>
          <p:nvSpPr>
            <p:cNvPr id="11" name="Down Arrow 10"/>
            <p:cNvSpPr/>
            <p:nvPr/>
          </p:nvSpPr>
          <p:spPr>
            <a:xfrm>
              <a:off x="1259632" y="3933056"/>
              <a:ext cx="288032"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p:cNvGrpSpPr/>
          <p:nvPr/>
        </p:nvGrpSpPr>
        <p:grpSpPr>
          <a:xfrm>
            <a:off x="3059832" y="1340768"/>
            <a:ext cx="5904656" cy="4392488"/>
            <a:chOff x="3059832" y="1340768"/>
            <a:chExt cx="5904656" cy="4392488"/>
          </a:xfrm>
        </p:grpSpPr>
        <p:pic>
          <p:nvPicPr>
            <p:cNvPr id="4" name="Picture 3"/>
            <p:cNvPicPr/>
            <p:nvPr/>
          </p:nvPicPr>
          <p:blipFill rotWithShape="1">
            <a:blip r:embed="rId2"/>
            <a:srcRect b="48669"/>
            <a:stretch/>
          </p:blipFill>
          <p:spPr bwMode="auto">
            <a:xfrm>
              <a:off x="3059832" y="1340768"/>
              <a:ext cx="5904656" cy="2633041"/>
            </a:xfrm>
            <a:prstGeom prst="rect">
              <a:avLst/>
            </a:prstGeom>
            <a:ln>
              <a:noFill/>
            </a:ln>
            <a:extLst>
              <a:ext uri="{53640926-AAD7-44D8-BBD7-CCE9431645EC}">
                <a14:shadowObscured xmlns:a14="http://schemas.microsoft.com/office/drawing/2010/main"/>
              </a:ext>
            </a:extLst>
          </p:spPr>
        </p:pic>
        <p:sp>
          <p:nvSpPr>
            <p:cNvPr id="13" name="Bent-Up Arrow 12"/>
            <p:cNvSpPr/>
            <p:nvPr/>
          </p:nvSpPr>
          <p:spPr>
            <a:xfrm>
              <a:off x="5815414" y="4149080"/>
              <a:ext cx="484778" cy="158417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6300192" y="4797152"/>
              <a:ext cx="1336263" cy="369332"/>
            </a:xfrm>
            <a:prstGeom prst="rect">
              <a:avLst/>
            </a:prstGeom>
            <a:noFill/>
          </p:spPr>
          <p:txBody>
            <a:bodyPr wrap="none" rtlCol="0">
              <a:spAutoFit/>
            </a:bodyPr>
            <a:lstStyle/>
            <a:p>
              <a:r>
                <a:rPr lang="en-GB" dirty="0" smtClean="0"/>
                <a:t>List of Fields</a:t>
              </a:r>
              <a:endParaRPr lang="en-GB" dirty="0"/>
            </a:p>
          </p:txBody>
        </p:sp>
      </p:grpSp>
      <p:grpSp>
        <p:nvGrpSpPr>
          <p:cNvPr id="25" name="Group 24"/>
          <p:cNvGrpSpPr/>
          <p:nvPr/>
        </p:nvGrpSpPr>
        <p:grpSpPr>
          <a:xfrm>
            <a:off x="5436096" y="1196752"/>
            <a:ext cx="288032" cy="504056"/>
            <a:chOff x="5220072" y="1484784"/>
            <a:chExt cx="288032" cy="504056"/>
          </a:xfrm>
        </p:grpSpPr>
        <p:cxnSp>
          <p:nvCxnSpPr>
            <p:cNvPr id="17" name="Straight Arrow Connector 16"/>
            <p:cNvCxnSpPr/>
            <p:nvPr/>
          </p:nvCxnSpPr>
          <p:spPr>
            <a:xfrm flipH="1">
              <a:off x="5220072" y="1484784"/>
              <a:ext cx="144016"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372472" y="1484784"/>
              <a:ext cx="135632"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2408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1163</TotalTime>
  <Words>878</Words>
  <Application>Microsoft Office PowerPoint</Application>
  <PresentationFormat>On-screen Show (4:3)</PresentationFormat>
  <Paragraphs>585</Paragraphs>
  <Slides>29</Slides>
  <Notes>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Using Entity Resolution to Enhance Criminal Network Disruption by Targeting Appropriate Offenders</vt:lpstr>
      <vt:lpstr>Typical Crime</vt:lpstr>
      <vt:lpstr>Typical Crime</vt:lpstr>
      <vt:lpstr>Typical Crime</vt:lpstr>
      <vt:lpstr>Linking Data</vt:lpstr>
      <vt:lpstr>Typical Crime</vt:lpstr>
      <vt:lpstr>Entity Resolution Gold Standard</vt:lpstr>
      <vt:lpstr>Gold Standard</vt:lpstr>
      <vt:lpstr>Entity Resolution</vt:lpstr>
      <vt:lpstr>Entity Resolution</vt:lpstr>
      <vt:lpstr>Entity Resolution</vt:lpstr>
      <vt:lpstr>Entity Resolution</vt:lpstr>
      <vt:lpstr>Criminal Networks 1st Degree</vt:lpstr>
      <vt:lpstr>Criminal Networks 2nd Degree</vt:lpstr>
      <vt:lpstr>Criminal Networks 2nd Degree – Different Target</vt:lpstr>
      <vt:lpstr>Criminal Networks 2nd Degree – Different Target</vt:lpstr>
      <vt:lpstr>Criminal Networks 2nd Degree – Different Target</vt:lpstr>
      <vt:lpstr>PowerPoint Presentation</vt:lpstr>
      <vt:lpstr>Identifying Relevant Criminal Networks</vt:lpstr>
      <vt:lpstr>Why 2 Degrees of Freedom?</vt:lpstr>
      <vt:lpstr>Sample Network</vt:lpstr>
      <vt:lpstr>Identifying Offenders to Target</vt:lpstr>
      <vt:lpstr>Creating Crime Sets</vt:lpstr>
      <vt:lpstr>Normalised Crime Score</vt:lpstr>
      <vt:lpstr>SNA Scoring</vt:lpstr>
      <vt:lpstr>Distance to Crime</vt:lpstr>
      <vt:lpstr>Offenders to Target</vt:lpstr>
      <vt:lpstr>Disrupted Network</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Adderley</dc:creator>
  <cp:lastModifiedBy>Rick Adderley</cp:lastModifiedBy>
  <cp:revision>93</cp:revision>
  <cp:lastPrinted>2014-05-13T13:13:40Z</cp:lastPrinted>
  <dcterms:created xsi:type="dcterms:W3CDTF">2014-04-15T10:50:31Z</dcterms:created>
  <dcterms:modified xsi:type="dcterms:W3CDTF">2014-06-25T09:12:17Z</dcterms:modified>
</cp:coreProperties>
</file>